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2"/>
  </p:notesMasterIdLst>
  <p:handoutMasterIdLst>
    <p:handoutMasterId r:id="rId53"/>
  </p:handoutMasterIdLst>
  <p:sldIdLst>
    <p:sldId id="500" r:id="rId3"/>
    <p:sldId id="786" r:id="rId4"/>
    <p:sldId id="541" r:id="rId5"/>
    <p:sldId id="736" r:id="rId6"/>
    <p:sldId id="737" r:id="rId7"/>
    <p:sldId id="738" r:id="rId8"/>
    <p:sldId id="740" r:id="rId9"/>
    <p:sldId id="780" r:id="rId10"/>
    <p:sldId id="781" r:id="rId11"/>
    <p:sldId id="716" r:id="rId12"/>
    <p:sldId id="749" r:id="rId13"/>
    <p:sldId id="750" r:id="rId14"/>
    <p:sldId id="751" r:id="rId15"/>
    <p:sldId id="782" r:id="rId16"/>
    <p:sldId id="752" r:id="rId17"/>
    <p:sldId id="753" r:id="rId18"/>
    <p:sldId id="754" r:id="rId19"/>
    <p:sldId id="755" r:id="rId20"/>
    <p:sldId id="719" r:id="rId21"/>
    <p:sldId id="756" r:id="rId22"/>
    <p:sldId id="758" r:id="rId23"/>
    <p:sldId id="760" r:id="rId24"/>
    <p:sldId id="761" r:id="rId25"/>
    <p:sldId id="742" r:id="rId26"/>
    <p:sldId id="743" r:id="rId27"/>
    <p:sldId id="744" r:id="rId28"/>
    <p:sldId id="745" r:id="rId29"/>
    <p:sldId id="777" r:id="rId30"/>
    <p:sldId id="746" r:id="rId31"/>
    <p:sldId id="747" r:id="rId32"/>
    <p:sldId id="748" r:id="rId33"/>
    <p:sldId id="762" r:id="rId34"/>
    <p:sldId id="763" r:id="rId35"/>
    <p:sldId id="764" r:id="rId36"/>
    <p:sldId id="765" r:id="rId37"/>
    <p:sldId id="766" r:id="rId38"/>
    <p:sldId id="767" r:id="rId39"/>
    <p:sldId id="783" r:id="rId40"/>
    <p:sldId id="784" r:id="rId41"/>
    <p:sldId id="785" r:id="rId42"/>
    <p:sldId id="723" r:id="rId43"/>
    <p:sldId id="769" r:id="rId44"/>
    <p:sldId id="770" r:id="rId45"/>
    <p:sldId id="771" r:id="rId46"/>
    <p:sldId id="775" r:id="rId47"/>
    <p:sldId id="787" r:id="rId48"/>
    <p:sldId id="788" r:id="rId49"/>
    <p:sldId id="789" r:id="rId50"/>
    <p:sldId id="681" r:id="rId5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0" autoAdjust="0"/>
    <p:restoredTop sz="89362" autoAdjust="0"/>
  </p:normalViewPr>
  <p:slideViewPr>
    <p:cSldViewPr snapToGrid="0">
      <p:cViewPr>
        <p:scale>
          <a:sx n="66" d="100"/>
          <a:sy n="66" d="100"/>
        </p:scale>
        <p:origin x="-1668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058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9" Type="http://schemas.openxmlformats.org/officeDocument/2006/relationships/slide" Target="slides/slide42.xml"/><Relationship Id="rId3" Type="http://schemas.openxmlformats.org/officeDocument/2006/relationships/slide" Target="slides/slide6.xml"/><Relationship Id="rId21" Type="http://schemas.openxmlformats.org/officeDocument/2006/relationships/slide" Target="slides/slide24.xml"/><Relationship Id="rId34" Type="http://schemas.openxmlformats.org/officeDocument/2006/relationships/slide" Target="slides/slide37.xml"/><Relationship Id="rId42" Type="http://schemas.openxmlformats.org/officeDocument/2006/relationships/slide" Target="slides/slide45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33" Type="http://schemas.openxmlformats.org/officeDocument/2006/relationships/slide" Target="slides/slide36.xml"/><Relationship Id="rId38" Type="http://schemas.openxmlformats.org/officeDocument/2006/relationships/slide" Target="slides/slide41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2.xml"/><Relationship Id="rId41" Type="http://schemas.openxmlformats.org/officeDocument/2006/relationships/slide" Target="slides/slide44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27.xml"/><Relationship Id="rId32" Type="http://schemas.openxmlformats.org/officeDocument/2006/relationships/slide" Target="slides/slide35.xml"/><Relationship Id="rId37" Type="http://schemas.openxmlformats.org/officeDocument/2006/relationships/slide" Target="slides/slide40.xml"/><Relationship Id="rId40" Type="http://schemas.openxmlformats.org/officeDocument/2006/relationships/slide" Target="slides/slide43.xml"/><Relationship Id="rId45" Type="http://schemas.openxmlformats.org/officeDocument/2006/relationships/slide" Target="slides/slide48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36" Type="http://schemas.openxmlformats.org/officeDocument/2006/relationships/slide" Target="slides/slide39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31" Type="http://schemas.openxmlformats.org/officeDocument/2006/relationships/slide" Target="slides/slide34.xml"/><Relationship Id="rId44" Type="http://schemas.openxmlformats.org/officeDocument/2006/relationships/slide" Target="slides/slide47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3.xml"/><Relationship Id="rId35" Type="http://schemas.openxmlformats.org/officeDocument/2006/relationships/slide" Target="slides/slide38.xml"/><Relationship Id="rId43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© 2006, Cisco Systems, Inc. Todos los derechos reservados.</a:t>
            </a:r>
          </a:p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44">
              <a:lnSpc>
                <a:spcPct val="100000"/>
              </a:lnSpc>
              <a:buNone/>
            </a:pPr>
            <a:fld id="{22244E67-557B-7741-B9F5-F61AA18495D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pPr algn="r" defTabSz="903244">
                <a:lnSpc>
                  <a:spcPct val="100000"/>
                </a:lnSpc>
                <a:buNone/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74836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s-ES" sz="800" b="0" i="0" noProof="0" smtClean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© 2006, Cisco Systems, Inc. Todos los derechos reservados.</a:t>
            </a:r>
          </a:p>
          <a:p>
            <a:pPr algn="l" defTabSz="611185">
              <a:lnSpc>
                <a:spcPct val="100000"/>
              </a:lnSpc>
              <a:buNone/>
              <a:tabLst>
                <a:tab pos="2387600" algn="l"/>
                <a:tab pos="4830763" algn="l"/>
              </a:tabLst>
            </a:pPr>
            <a:r>
              <a:rPr lang="es-ES" sz="800" b="0" i="0" noProof="0" smtClean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t>Presentation_ID.scr</a:t>
            </a:r>
            <a:endParaRPr lang="es-ES" sz="800" b="0" i="0" noProof="0">
              <a:solidFill>
                <a:schemeClr val="tx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CD9030C1-C977-B14B-8EB7-BA2B30FCDB63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buNone/>
            </a:pPr>
            <a:r>
              <a:rPr lang="es-ES" sz="1200" b="1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Programa de Cisco Networking Academy</a:t>
            </a:r>
          </a:p>
          <a:p>
            <a:pPr marL="112746" indent="-112746" algn="l" defTabSz="1020745">
              <a:buNone/>
            </a:pPr>
            <a:r>
              <a:rPr lang="es-ES" sz="1200" b="1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Introducción a redes</a:t>
            </a:r>
            <a:endParaRPr lang="es-ES" b="1" noProof="1" smtClean="0"/>
          </a:p>
          <a:p>
            <a:pPr marL="112746" indent="-112746" algn="l" defTabSz="1020745">
              <a:buNone/>
            </a:pPr>
            <a:r>
              <a:rPr lang="es-ES" sz="1300" b="1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Capítulo 1: Exploración de la red</a:t>
            </a:r>
            <a:endParaRPr lang="es-ES" b="1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9B7DDF54-6F0F-7949-9A6F-AE3E2DFFAA6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10</a:t>
            </a:fld>
            <a:endParaRPr lang="en-US" sz="8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C92755B-29FD-8743-9094-C0E3A734D22E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11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4EE133E6-1A71-3948-B0E1-530C95DEAFDE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12</a:t>
            </a:fld>
            <a:endParaRPr lang="en-US" sz="8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B0AE87D6-DF4D-4E45-B583-CE3BFF4036E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13</a:t>
            </a:fld>
            <a:endParaRPr lang="en-US" sz="8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1.2.1.4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BC8A3B6-0674-F44D-BA38-03FA95C9519C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14</a:t>
            </a:fld>
            <a:endParaRPr lang="en-US" sz="8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1.2.1.5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BC8A3B6-0674-F44D-BA38-03FA95C9519C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15</a:t>
            </a:fld>
            <a:endParaRPr lang="en-US" sz="8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1.2.1.6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E2AE2FE9-10CC-EB44-99B8-71A84018A103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16</a:t>
            </a:fld>
            <a:endParaRPr lang="en-US" sz="8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1.2.2.1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0916A83-5D55-324C-976E-4F8A0E9519D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17</a:t>
            </a:fld>
            <a:endParaRPr lang="en-US" sz="8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1.2.2.2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5C93694-71FA-C543-B9DA-1895F89A102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18</a:t>
            </a:fld>
            <a:endParaRPr lang="en-US" sz="8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1.2.2.3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C92B9A9-1796-DD47-8939-467BF5375E8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19</a:t>
            </a:fld>
            <a:endParaRPr lang="en-US" sz="8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1.2.3 y 1.2.3.1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None/>
            </a:pPr>
            <a:fld id="{7C839C26-801B-42B6-A101-60F37FE2B0A8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ＭＳ Ｐゴシック"/>
              </a:rPr>
              <a:pPr algn="r">
                <a:buNone/>
              </a:pPr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C9E4595-2766-1F4A-827A-E14A6DB7BA4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20</a:t>
            </a:fld>
            <a:endParaRPr lang="en-US" sz="8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1.2.3.2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E5EC51E8-F2D7-1347-850C-A93F9F2E0137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21</a:t>
            </a:fld>
            <a:endParaRPr lang="en-US" sz="8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1.2.4.1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1F6F61-D3AB-584B-9A25-1840AFE9EBEA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22</a:t>
            </a:fld>
            <a:endParaRPr lang="en-US" sz="8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1.2.4.2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5D52550-1C6D-E845-B51F-5F8BE6171487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23</a:t>
            </a:fld>
            <a:endParaRPr lang="en-US" sz="8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1.2.4.3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17FB9E6-8694-144F-93D6-FB3ABD0E94A0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24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1.3.1.1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ED993268-E953-2F42-8C5E-336561899F89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25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1.3.1.2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B8A5DA9-7DB1-7248-9C05-61318208F4DE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26</a:t>
            </a:fld>
            <a:endParaRPr lang="en-US" sz="8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1.3.2.1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927EE6-0587-B643-8AE4-3395E115027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27</a:t>
            </a:fld>
            <a:endParaRPr lang="en-US" sz="8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927EE6-0587-B643-8AE4-3395E115027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28</a:t>
            </a:fld>
            <a:endParaRPr lang="en-US" sz="8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7722882-7E70-6043-B58D-8E593AE71A70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29</a:t>
            </a:fld>
            <a:endParaRPr lang="en-US" sz="8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1.3.2.4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C9B772C-9A16-E444-84E4-86EFFD35BFA2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</a:t>
            </a:fld>
            <a:endParaRPr lang="en-US" sz="8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buNone/>
            </a:pPr>
            <a:r>
              <a:rPr lang="es-ES" sz="1200" b="1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del capítulo 1</a:t>
            </a:r>
            <a:endParaRPr lang="es-ES" sz="1200" b="1" i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1A4364D-7D8A-FF42-B132-A95366D6343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30</a:t>
            </a:fld>
            <a:endParaRPr lang="en-US" sz="8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1.3.2.5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26C4740-6176-6B42-AE8B-248565D05237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31</a:t>
            </a:fld>
            <a:endParaRPr lang="en-US" sz="8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1.3.2.6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AE7691EC-BB62-0C4B-A1A0-95FDF2391D96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32</a:t>
            </a:fld>
            <a:endParaRPr lang="en-US" sz="8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1.4.1.1</a:t>
            </a:r>
            <a:endParaRPr lang="es-ES" sz="1200" b="0" i="0" noProof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53FE1D13-24F9-AD40-B322-F885E4C0385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33</a:t>
            </a:fld>
            <a:endParaRPr lang="en-US" sz="8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1.4.1.2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476F820-85C4-F142-B35E-4A6845A574F0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34</a:t>
            </a:fld>
            <a:endParaRPr lang="en-US" sz="8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17C2DEEB-8ACC-7644-9010-3929E6BDCA5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35</a:t>
            </a:fld>
            <a:endParaRPr lang="en-US" sz="8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1.4.1.4</a:t>
            </a:r>
            <a:endParaRPr lang="es-ES" noProof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42355F44-ACAC-7043-A397-8E564A5029A6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36</a:t>
            </a:fld>
            <a:endParaRPr lang="en-US" sz="8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1.4.1.5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37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1.4.1.6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38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1.4.2.1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39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1.4.2.2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B085E8B-D399-554D-A2F9-428D37D8558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</a:t>
            </a:fld>
            <a:endParaRPr lang="en-US" sz="8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 dirty="0" err="1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</a:t>
            </a:r>
            <a:r>
              <a:rPr lang="en-US" sz="1200" b="0" i="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1.1.1.1 y 1.1.1.2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0F44EFC-A188-154E-9D01-11C485224BED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40</a:t>
            </a:fld>
            <a:endParaRPr lang="en-US" sz="8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1.4.2.3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2C3DC29-09CB-604F-B268-FE26560AF238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41</a:t>
            </a:fld>
            <a:endParaRPr lang="en-US" sz="8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1.4.3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90C64FFB-B6CF-4440-B5EC-60CB07119845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42</a:t>
            </a:fld>
            <a:endParaRPr lang="en-US" sz="8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1.4.3.1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2760EC05-DA1F-874D-947F-5C8F82065C1C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43</a:t>
            </a:fld>
            <a:endParaRPr lang="en-US" sz="8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1.4.3.2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30F7306-6C16-064C-839B-156BE5B973D9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44</a:t>
            </a:fld>
            <a:endParaRPr lang="en-US" sz="8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1.4.4.1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73C55D1D-B3E8-A64F-957F-FCAFD9CC39AB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45</a:t>
            </a:fld>
            <a:endParaRPr lang="en-US" sz="8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1.4.4.2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A7AF211-02D4-CA4C-B739-BDD3E82BAC4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46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1.5 y 1.5.1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A7AF211-02D4-CA4C-B739-BDD3E82BAC4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47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1.5 y 1.5.1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0A7AF211-02D4-CA4C-B739-BDD3E82BAC44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48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1.5 y 1.5.1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CE0E46-7F05-B940-8356-5580BE265E4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D574A9B6-3F6D-3B47-A0D1-43AF6B391162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5</a:t>
            </a:fld>
            <a:endParaRPr lang="en-US" sz="8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1.1.1.3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3997A419-355F-A04A-96E0-21643AF8E9FF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6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1.1.1.4, 1.1.1.5, 1.1.1.6 y 1.1.1.7</a:t>
            </a:r>
            <a:endParaRPr lang="es-ES" sz="12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960854F-6099-C645-9633-B44CFEAB8F5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7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1.1.2.1</a:t>
            </a:r>
            <a:endParaRPr lang="es-ES" sz="1200" b="0" i="0" noProof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960854F-6099-C645-9633-B44CFEAB8F5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8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Secciones 1.1.2.2 y 1.1.2.3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03244">
              <a:lnSpc>
                <a:spcPct val="100000"/>
              </a:lnSpc>
              <a:buNone/>
            </a:pPr>
            <a:fld id="{6960854F-6099-C645-9633-B44CFEAB8F51}" type="slidenum">
              <a:rPr lang="en-US" sz="800" b="0" i="0">
                <a:solidFill>
                  <a:schemeClr val="tx1"/>
                </a:solidFill>
                <a:latin typeface="Arial"/>
                <a:ea typeface="ＭＳ Ｐゴシック"/>
                <a:cs typeface="+mn-cs"/>
              </a:rPr>
              <a:pPr algn="r" defTabSz="903244">
                <a:lnSpc>
                  <a:spcPct val="100000"/>
                </a:lnSpc>
                <a:buNone/>
              </a:pPr>
              <a:t>9</a:t>
            </a:fld>
            <a:endParaRPr lang="en-US" sz="8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2746" indent="-112746" algn="l" defTabSz="1020745">
              <a:lnSpc>
                <a:spcPct val="80000"/>
              </a:lnSpc>
              <a:buNone/>
            </a:pPr>
            <a:r>
              <a:rPr lang="es-ES" sz="1200" b="0" i="0" noProof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Sección 1.1.2.4</a:t>
            </a:r>
            <a:endParaRPr lang="es-E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36625" y="6670529"/>
            <a:ext cx="2900575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2007 – 2010,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7180" y="6670529"/>
            <a:ext cx="1316808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pública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ITE PC v4.1</a:t>
            </a:r>
          </a:p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Capítulo 1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DC7FBAF0-BCF5-8741-945F-3C6763791038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s-ES" noProof="1" smtClean="0"/>
              <a:t>Click To Edit Master Title Style</a:t>
            </a:r>
            <a:endParaRPr lang="es-ES" noProof="1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s-ES" noProof="1" smtClean="0"/>
              <a:t>Click to Edit Master Subtitle Style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xmlns="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3429613" y="6670529"/>
            <a:ext cx="2575166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2008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268026" y="6670529"/>
            <a:ext cx="1505962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confidencial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Presentation_ID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7F1BC4EF-034A-F647-AA58-B71D58802FDB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s-ES" noProof="1" smtClean="0"/>
              <a:t>Click to edit Master title style</a:t>
            </a:r>
            <a:endParaRPr lang="es-ES" noProof="1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s-ES" noProof="1" smtClean="0"/>
              <a:t>Click to edit Master subtitle style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xmlns="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Slide Title</a:t>
            </a:r>
            <a:endParaRPr lang="es-ES" noProof="1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4" y="6562725"/>
            <a:ext cx="199933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ITE PC v4.1</a:t>
            </a:r>
          </a:p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Capítulo 1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28856D66-2D7E-BA44-8BF8-F720D8CAD36C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Body Text</a:t>
            </a:r>
          </a:p>
          <a:p>
            <a:pPr lvl="1"/>
            <a:r>
              <a:rPr lang="es-ES" noProof="1" smtClean="0"/>
              <a:t>Second Level</a:t>
            </a:r>
          </a:p>
          <a:p>
            <a:pPr lvl="2"/>
            <a:r>
              <a:rPr lang="es-ES" noProof="1" smtClean="0"/>
              <a:t>Third Level</a:t>
            </a:r>
          </a:p>
          <a:p>
            <a:pPr lvl="3"/>
            <a:r>
              <a:rPr lang="es-ES" noProof="1" smtClean="0"/>
              <a:t>Fourth Level</a:t>
            </a:r>
          </a:p>
          <a:p>
            <a:pPr lvl="4"/>
            <a:r>
              <a:rPr lang="es-ES" noProof="1" smtClean="0"/>
              <a:t>Fifth Level</a:t>
            </a:r>
            <a:endParaRPr lang="es-ES" noProof="1"/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3336625" y="6670529"/>
            <a:ext cx="2900575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2007 – 2010,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457180" y="6670529"/>
            <a:ext cx="1316808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pública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Slide Title</a:t>
            </a:r>
            <a:endParaRPr lang="es-ES" noProof="1"/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Presentation_ID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fld id="{6084AB3D-AE30-934E-B0BC-A74C2CCEE444}" type="slidenum">
              <a:rPr lang="es-ES" sz="10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pPr algn="r" defTabSz="814365">
                <a:lnSpc>
                  <a:spcPct val="100000"/>
                </a:lnSpc>
                <a:buNone/>
              </a:pPr>
              <a:t>‹#›</a:t>
            </a:fld>
            <a:endParaRPr lang="es-ES" sz="1000" noProof="1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Body Text</a:t>
            </a:r>
          </a:p>
          <a:p>
            <a:pPr lvl="1"/>
            <a:r>
              <a:rPr lang="es-ES" noProof="1" smtClean="0"/>
              <a:t>Second Level</a:t>
            </a:r>
          </a:p>
          <a:p>
            <a:pPr lvl="2"/>
            <a:r>
              <a:rPr lang="es-ES" noProof="1" smtClean="0"/>
              <a:t>Third Level</a:t>
            </a:r>
          </a:p>
          <a:p>
            <a:pPr lvl="3"/>
            <a:r>
              <a:rPr lang="es-ES" noProof="1" smtClean="0"/>
              <a:t>Fourth Level</a:t>
            </a:r>
          </a:p>
          <a:p>
            <a:pPr lvl="4"/>
            <a:r>
              <a:rPr lang="es-ES" noProof="1" smtClean="0"/>
              <a:t>Fifth Level</a:t>
            </a:r>
            <a:endParaRPr lang="es-ES" noProof="1"/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3429613" y="6670529"/>
            <a:ext cx="2575166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© 2008 Cisco Systems, Inc. Todos los derechos reservados.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268026" y="6670529"/>
            <a:ext cx="1505962" cy="19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65">
              <a:lnSpc>
                <a:spcPct val="100000"/>
              </a:lnSpc>
              <a:buNone/>
            </a:pPr>
            <a:r>
              <a:rPr lang="es-ES" sz="700" b="0" i="0" noProof="1" smtClean="0">
                <a:solidFill>
                  <a:srgbClr val="D3D3D3"/>
                </a:solidFill>
                <a:latin typeface="Arial"/>
                <a:ea typeface="ＭＳ Ｐゴシック"/>
                <a:cs typeface="ＭＳ Ｐゴシック"/>
              </a:rPr>
              <a:t>Información confidencial de Cisco</a:t>
            </a:r>
            <a:endParaRPr lang="es-ES" sz="700" b="0" i="0" noProof="1">
              <a:solidFill>
                <a:srgbClr val="D3D3D3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algn="l" defTabSz="814365">
              <a:spcBef>
                <a:spcPct val="0"/>
              </a:spcBef>
              <a:buNone/>
            </a:pPr>
            <a:r>
              <a:rPr lang="es-ES" sz="2800" b="0" i="0" noProof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Capítulo 1:</a:t>
            </a:r>
            <a:br>
              <a:rPr lang="es-ES" sz="2800" b="0" i="0" noProof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2800" b="0" i="0" noProof="1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endParaRPr lang="es-ES" sz="2800" noProof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marL="0" indent="0">
              <a:buNone/>
            </a:pPr>
            <a:r>
              <a:rPr lang="es-ES" sz="2400" b="1" i="0" noProof="1" smtClean="0">
                <a:solidFill>
                  <a:srgbClr val="000000"/>
                </a:solidFill>
                <a:latin typeface="Arial"/>
              </a:rPr>
              <a:t>Introducción a redes</a:t>
            </a:r>
            <a:endParaRPr lang="es-ES" sz="2400" noProof="1"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LAN, WAN e Internet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Hay tres categorías de componentes de red: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Medios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Servicios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96"/>
          <a:stretch>
            <a:fillRect/>
          </a:stretch>
        </p:blipFill>
        <p:spPr bwMode="auto">
          <a:xfrm>
            <a:off x="2235200" y="3552839"/>
            <a:ext cx="5003556" cy="29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Dispositivos finales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8" y="1539502"/>
            <a:ext cx="8794159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Algunos ejemplos de dispositivos finales son: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Computadoras (estaciones de trabajo, computadoras portátiles, servidores de archivos, servidores web)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Impresoras de red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Teléfonos VoIP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Terminales de TelePresence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Cámaras de seguridad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portátiles móviles (como smartphones, tablet PC, PDA y lectores inalámbricos de tarjetas de débito y crédito, y escáneres de códigos de barras)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 noProof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Dispositivos de infraestructura de red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Los siguientes son ejemplos de dispositivos de red intermediarios: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acceso a la red (switches y puntos de acceso inalámbrico)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internetwork (routers)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seguridad (firewalls)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Medios de red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44765" y="1850776"/>
            <a:ext cx="5448300" cy="419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Representaciones de red</a:t>
            </a:r>
            <a:endParaRPr lang="es-ES" noProof="1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1303" y="1539502"/>
            <a:ext cx="6397288" cy="4926405"/>
          </a:xfrm>
        </p:spPr>
      </p:pic>
    </p:spTree>
    <p:extLst>
      <p:ext uri="{BB962C8B-B14F-4D97-AF65-F5344CB8AC3E}">
        <p14:creationId xmlns:p14="http://schemas.microsoft.com/office/powerpoint/2010/main" xmlns="" val="15953839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Componentes de las redes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Diagramas de topologías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t="1052"/>
          <a:stretch>
            <a:fillRect/>
          </a:stretch>
        </p:blipFill>
        <p:spPr>
          <a:xfrm>
            <a:off x="339246" y="1422400"/>
            <a:ext cx="4099523" cy="3255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t="1509"/>
          <a:stretch>
            <a:fillRect/>
          </a:stretch>
        </p:blipFill>
        <p:spPr>
          <a:xfrm>
            <a:off x="4656734" y="3338286"/>
            <a:ext cx="4084675" cy="323925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 y WAN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Tipos de redes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Los dos tipos más comunes de infraestructuras de red son los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 de área local (LAN)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 de área extensa (WAN)</a:t>
            </a:r>
          </a:p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endParaRPr lang="es-ES" noProof="1" smtClean="0"/>
          </a:p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Otros tipos de redes incluyen los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 de área metropolitana (MAN)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LAN inalámbrica (WLAN)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Storage Area Network (SAN)</a:t>
            </a:r>
            <a:endParaRPr lang="es-ES" noProof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 y WAN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de área local (LAN)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23147" y="2005082"/>
            <a:ext cx="4697705" cy="3617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 y WAN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de área extensa (WAN)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01623" y="1565592"/>
            <a:ext cx="573916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LAN, WAN e Internet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Internet 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3" y="1571458"/>
            <a:ext cx="5903068" cy="467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609600"/>
            <a:ext cx="8145462" cy="838200"/>
          </a:xfrm>
        </p:spPr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Capítulo 1: Objetivos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828800"/>
            <a:ext cx="7940675" cy="4252259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Los estudiantes podrán hacer lo siguiente: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 forma en que se utilizan varias redes en la vida cotidiana.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las topologías y los dispositivos utilizados en una red de pequeña o mediana empresa.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las características básicas de una red que admite la comunicación en una pequeña o mediana empresa.</a:t>
            </a:r>
          </a:p>
          <a:p>
            <a:pPr marL="236555" indent="-236555" algn="l" defTabSz="814365"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Explicar las tendencias de red que afectarán el uso de las redes en pequeñas o medianas empresas.</a:t>
            </a: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xmlns="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Intranet y Extranet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7400" y="1909919"/>
            <a:ext cx="5029200" cy="403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LAN, WAN e 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acceso a Internet</a:t>
            </a:r>
            <a:endParaRPr lang="es-ES"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553" y="2236553"/>
            <a:ext cx="51720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a 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de usuarios remotos a Internet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32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2754" y="1539502"/>
            <a:ext cx="6134386" cy="492640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a Internet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Conexión de empresas a Internet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28" name="Picture 4" descr="X:\DTP\Supplementals\FR\Instructor\docx\ES-XL_updated\Chapter1\slide_2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3825" y="1825343"/>
            <a:ext cx="6513513" cy="44265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convergentes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 red convergente</a:t>
            </a:r>
            <a:endParaRPr lang="es-ES">
              <a:latin typeface="Arial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6068" y="1539502"/>
            <a:ext cx="5587758" cy="49264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convergentes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Planificación para el futuro</a:t>
            </a:r>
            <a:endParaRPr lang="es-ES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2754" y="1539502"/>
            <a:ext cx="6134386" cy="492640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 arquitectura de la red que da soporte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 medida que las redes evolucionan, descubrimos que existen cuatro características básicas que las arquitecturas subyacentes necesitan para cumplir con las expectativas de los usuarios: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Tolerancia a fallas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Escalabilidad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Calidad de servicio (QoS)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Seguridad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1"/>
            <a:ext cx="8559608" cy="1272483"/>
          </a:xfrm>
        </p:spPr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Tolerancia a fallas en redes conmutadas por circuitos</a:t>
            </a:r>
            <a:endParaRPr lang="es-ES" dirty="0">
              <a:latin typeface="Arial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4546" y="1691902"/>
            <a:ext cx="5970802" cy="492640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conmutadas por paquetes</a:t>
            </a:r>
            <a:endParaRPr lang="es-ES">
              <a:latin typeface="Arial" charset="0"/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4546" y="1539502"/>
            <a:ext cx="5970802" cy="4926405"/>
          </a:xfrm>
        </p:spPr>
      </p:pic>
    </p:spTree>
    <p:extLst>
      <p:ext uri="{BB962C8B-B14F-4D97-AF65-F5344CB8AC3E}">
        <p14:creationId xmlns:p14="http://schemas.microsoft.com/office/powerpoint/2010/main" xmlns="" val="18009781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escalables</a:t>
            </a:r>
            <a:endParaRPr lang="es-ES">
              <a:latin typeface="Arial" charset="0"/>
            </a:endParaRPr>
          </a:p>
        </p:txBody>
      </p:sp>
      <p:pic>
        <p:nvPicPr>
          <p:cNvPr id="2051" name="Picture 3" descr="X:\DTP\Supplementals\FR\Instructor\docx\ES-XL_updated\Chapter1\slide_2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384" y="1524000"/>
            <a:ext cx="5439507" cy="49609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Capítulo 1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1.1  Conectados globalmente</a:t>
            </a:r>
            <a:endParaRPr lang="es-ES" sz="2400" noProof="1" smtClean="0">
              <a:latin typeface="Arial" charset="0"/>
            </a:endParaRP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1.2  LAN, WAN e Internet </a:t>
            </a: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1.3  La red como plataforma</a:t>
            </a: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1.4  El cambiante entorno de red</a:t>
            </a:r>
            <a:endParaRPr lang="es-ES" sz="2400" noProof="1" smtClean="0">
              <a:latin typeface="Arial" charset="0"/>
            </a:endParaRPr>
          </a:p>
          <a:p>
            <a:pPr marL="574700" lvl="1" indent="-117500" algn="l" defTabSz="814365">
              <a:spcBef>
                <a:spcPct val="35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1.5  Resumen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QoS 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8864216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Algunas de las decisiones prioritarias para una organización pueden ser: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Comunicaciones sensibles al tiempo: aumentan la prioridad por servicios como el teléfono o la distribución de vídeos.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Comunicaciones independientes del factor tiempo: disminución de la prioridad para la recuperación de páginas Web o correos electrónicos.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pc="-3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Mucha importancia para la empresa: aumenta la prioridad de control de producción o de datos de transacciones comerciales.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Comunicaciones no deseadas: disminución de la prioridad o bloqueo de la actividad no deseada, como intercambio de archivos punto a punto o entretenimiento en vivo.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 confiable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seguridad de red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4171" y="1808834"/>
            <a:ext cx="588630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Nuevas tendencias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Algunas de las tendencias principales incluyen las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Traiga su propio dispositivo (BYOD)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Colaboración en línea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Video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Computación en la nube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Traiga su propio dispositivo (BYOD)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042230"/>
            <a:ext cx="50196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Colaboración en línea</a:t>
            </a:r>
            <a:endParaRPr lang="es-ES">
              <a:latin typeface="Arial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2522" y="1539502"/>
            <a:ext cx="6294850" cy="492640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Comunicación de video</a:t>
            </a:r>
            <a:endParaRPr lang="es-ES">
              <a:latin typeface="Arial" charset="0"/>
            </a:endParaRPr>
          </a:p>
        </p:txBody>
      </p:sp>
      <p:pic>
        <p:nvPicPr>
          <p:cNvPr id="3074" name="Picture 2" descr="X:\DTP\Supplementals\FR\Instructor\docx\ES-XL_updated\Chapter1\slide_3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1546864"/>
            <a:ext cx="7381875" cy="4912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Computación en la nube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Existen cuatro tipos de nubes principales: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públicas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privadas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personalizadas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Nubes híbridas 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376" y="2830055"/>
            <a:ext cx="48577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Centros de datos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8749916" cy="4926405"/>
          </a:xfrm>
        </p:spPr>
        <p:txBody>
          <a:bodyPr/>
          <a:lstStyle/>
          <a:p>
            <a:pPr marL="0" indent="0" algn="l" defTabSz="814365">
              <a:spcBef>
                <a:spcPts val="1100"/>
              </a:spcBef>
              <a:spcAft>
                <a:spcPct val="0"/>
              </a:spcAft>
              <a:buNone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Un centro de datos es una instalación utilizada para alojar sistemas de computación y componentes relacionados, entre los que se incluyen los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Conexiones de comunicaciones de datos redundantes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spc="-3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Servidores virtuales de alta velocidad (en ocasiones, denominados “granjas de servidores” o “clústeres de servidores”)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Sistemas de almacenamiento redundante (generalmente utilizan tecnología SAN)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Fuentes de alimentación redundantes o de respaldo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Controles ambientales (p. ej., aire acondicionado, extinción de incendios)</a:t>
            </a:r>
          </a:p>
          <a:p>
            <a:pPr marL="236555" indent="-236555" algn="l" defTabSz="814365">
              <a:lnSpc>
                <a:spcPct val="95000"/>
              </a:lnSpc>
              <a:spcBef>
                <a:spcPts val="11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3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Dispositivos de seguridad</a:t>
            </a:r>
            <a:endParaRPr lang="es-ES" sz="2300" b="0" i="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red para el hogar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Tendencias tecnológicas en el hogar</a:t>
            </a:r>
            <a:endParaRPr lang="es-ES"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94546" y="1539502"/>
            <a:ext cx="5970802" cy="4926405"/>
          </a:xfrm>
        </p:spPr>
      </p:pic>
    </p:spTree>
    <p:extLst>
      <p:ext uri="{BB962C8B-B14F-4D97-AF65-F5344CB8AC3E}">
        <p14:creationId xmlns:p14="http://schemas.microsoft.com/office/powerpoint/2010/main" xmlns="" val="30210103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red para el hogar</a:t>
            </a: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dirty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por línea eléctrica</a:t>
            </a:r>
            <a:endParaRPr lang="es-ES" dirty="0"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3160" y="1539502"/>
            <a:ext cx="6953574" cy="4926405"/>
          </a:xfrm>
        </p:spPr>
      </p:pic>
    </p:spTree>
    <p:extLst>
      <p:ext uri="{BB962C8B-B14F-4D97-AF65-F5344CB8AC3E}">
        <p14:creationId xmlns:p14="http://schemas.microsoft.com/office/powerpoint/2010/main" xmlns="" val="6271775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38200"/>
          </a:xfrm>
        </p:spPr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Las redes en la actualidad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Las redes en el pasado y en la vida cotidiana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8405" y="1423387"/>
            <a:ext cx="6434054" cy="4926405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Tecnologías de red para el hogar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Banda ancha inalámbrica</a:t>
            </a:r>
            <a:endParaRPr lang="es-ES">
              <a:latin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69"/>
          <a:stretch>
            <a:fillRect/>
          </a:stretch>
        </p:blipFill>
        <p:spPr>
          <a:xfrm>
            <a:off x="1439624" y="1567543"/>
            <a:ext cx="6280647" cy="4898364"/>
          </a:xfrm>
        </p:spPr>
      </p:pic>
    </p:spTree>
    <p:extLst>
      <p:ext uri="{BB962C8B-B14F-4D97-AF65-F5344CB8AC3E}">
        <p14:creationId xmlns:p14="http://schemas.microsoft.com/office/powerpoint/2010/main" xmlns="" val="29647714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El futuro de las redes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Seguridad de red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156"/>
          <a:stretch>
            <a:fillRect/>
          </a:stretch>
        </p:blipFill>
        <p:spPr bwMode="auto">
          <a:xfrm>
            <a:off x="1595311" y="1872343"/>
            <a:ext cx="5953378" cy="412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Seguridad de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Amenazas de seguridad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8721340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amenazas externas más comunes a las redes incluyen las siguientes: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Virus, gusanos y caballos de Troya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Spyware y adware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pc="-2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Ataques de día cero, también llamados “ataques de hora cero”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Ataques de piratas informáticos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Ataques por denegación de servicio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Interceptación y robo de datos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Robo de identidad</a:t>
            </a:r>
            <a:endParaRPr lang="es-ES" noProof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Seguridad de redes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Soluciones de seguridad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Por lo general, los componentes de seguridad de red incluyen lo siguiente: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Software antivirus y antispyware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Filtrado de firewall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Sistemas de firewall dedicados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Listas de control de acceso (ACL)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Sistemas de prevención de intrusión (IPS)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Redes privadas virtuales (VPN)</a:t>
            </a:r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Arquitecturas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Arquitecturas de red de Cisco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54199" y="1539502"/>
            <a:ext cx="5251497" cy="492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Arquitecturas de red</a:t>
            </a: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Cisco Certified Network Associate (CCNA)</a:t>
            </a:r>
            <a:endParaRPr lang="es-ES" sz="3200" b="1" i="0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8" name="Picture 7" descr="slide 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27" y="1394125"/>
            <a:ext cx="5476444" cy="502119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b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Resumen</a:t>
            </a:r>
            <a:endParaRPr lang="es-ES" noProof="1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En este capítulo, aprendió a: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e Internet cambiaron el modo en que nos comunicamos, aprendemos, trabajamos e, incluso, la forma en que jugamos.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Hay redes de todo tamaño. Pueden ir desde redes simples, compuestas por dos computadoras, hasta redes que conectan millones de dispositivos.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Internet es la red más extensa que existe. De hecho, el término Internet significa “red de redes”. Internet proporciona los servicios que nos permiten conectarnos y comunicarnos con nuestra familia, nuestros amigos, nuestro trabajo y nuestros intereses. 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872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b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Resumen</a:t>
            </a:r>
            <a:endParaRPr lang="es-ES" noProof="1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2"/>
            <a:ext cx="8778491" cy="4926405"/>
          </a:xfrm>
        </p:spPr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En este capítulo, aprendió a: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spc="-3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 infraestructura de red es la plataforma que da soporte a la red. Proporciona el canal estable y confiable por el cual pueden producirse las comunicaciones. Consta de componentes de red, incluidos dispositivos finales, dispositivos intermediarios y medios de red.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deben ser confiables. 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 seguridad de redes es una parte integral de las redes de computadoras, independientemente de si la red está limitada a un entorno doméstico con una única conexión a Internet o si es tan extensa como una empresa con miles de usuarios. </a:t>
            </a:r>
            <a:endParaRPr lang="es-ES" sz="2400" b="0" i="0" noProof="1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698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Exploración de la red</a:t>
            </a:r>
            <a:b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Resumen</a:t>
            </a:r>
            <a:endParaRPr lang="es-ES" noProof="1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14365">
              <a:spcBef>
                <a:spcPct val="50000"/>
              </a:spcBef>
              <a:spcAft>
                <a:spcPct val="0"/>
              </a:spcAft>
              <a:buNone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En este capítulo, aprendió a:</a:t>
            </a: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 infraestructura de red puede variar ampliamente en términos de tamaño, cantidad de usuarios, y cantidad y tipo de servicios que admite. La infraestructura de red debe crecer y ajustarse para admitir la forma en que se utiliza la red. La plataforma de enrutamiento y conmutación es la base de toda infraestructura de red.  </a:t>
            </a:r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xmlns="" val="37603090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s-E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Las redes en la actualidad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La comunidad global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3" name="Content Placeholder 2" descr="telepresence.revHEAD.bmp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02" b="7702"/>
          <a:stretch>
            <a:fillRect/>
          </a:stretch>
        </p:blipFill>
        <p:spPr/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Interconexión de nuestras vidas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El impacto de las redes en la vida cotidiana</a:t>
            </a:r>
            <a:endParaRPr lang="es-ES" sz="3200" b="1" i="0" noProof="1">
              <a:solidFill>
                <a:srgbClr val="708CA1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aprendemos</a:t>
            </a:r>
            <a:b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</a:b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nos comunicamos</a:t>
            </a:r>
            <a:b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</a:b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trabajamos</a:t>
            </a:r>
            <a:b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</a:br>
            <a:endParaRPr lang="es-ES" noProof="1" smtClean="0"/>
          </a:p>
          <a:p>
            <a:pPr marL="236555" indent="-236555" algn="l" defTabSz="814365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/>
              <a:buChar char="§"/>
            </a:pPr>
            <a:r>
              <a:rPr lang="es-ES" sz="2400" b="0" i="0" noProof="1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Las redes respaldan la forma en que jugamos</a:t>
            </a:r>
            <a:endParaRPr lang="es-ES" noProof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recursos en una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Redes de muchos tamaños</a:t>
            </a:r>
            <a:endParaRPr lang="es-ES" noProof="1">
              <a:latin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69"/>
          <a:stretch>
            <a:fillRect/>
          </a:stretch>
        </p:blipFill>
        <p:spPr>
          <a:xfrm>
            <a:off x="769279" y="1567543"/>
            <a:ext cx="7621337" cy="4898364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recursos en una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Clientes y servidores</a:t>
            </a:r>
            <a:endParaRPr lang="es-ES" noProof="1">
              <a:latin typeface="Arial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38"/>
          <a:stretch>
            <a:fillRect/>
          </a:stretch>
        </p:blipFill>
        <p:spPr bwMode="auto">
          <a:xfrm>
            <a:off x="437330" y="1625600"/>
            <a:ext cx="4104183" cy="235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2042" y="3221088"/>
            <a:ext cx="3855452" cy="29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36465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814365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18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Provisión de recursos en una red</a:t>
            </a: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/>
            </a:r>
            <a:b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</a:br>
            <a:r>
              <a:rPr lang="es-ES" sz="3200" b="1" i="0" noProof="1" smtClean="0">
                <a:solidFill>
                  <a:srgbClr val="708CA1"/>
                </a:solidFill>
                <a:latin typeface="Arial"/>
                <a:ea typeface="ＭＳ Ｐゴシック"/>
                <a:cs typeface="ＭＳ Ｐゴシック"/>
              </a:rPr>
              <a:t>Punto a punto</a:t>
            </a:r>
            <a:endParaRPr lang="es-ES" noProof="1">
              <a:latin typeface="Arial" charset="0"/>
            </a:endParaRPr>
          </a:p>
        </p:txBody>
      </p:sp>
      <p:pic>
        <p:nvPicPr>
          <p:cNvPr id="1027" name="Picture 3" descr="\\cn-server2\L10N\Cisco\CIE105259_Netacad Team\Production\CCNA1_OPS-noroz-30397_Final version\DTP\Supplementals\FR\Instructor\docx\ES-XL\Chapter 1\slide 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283" y="1539875"/>
            <a:ext cx="6100471" cy="492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14057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19062</TotalTime>
  <Pages>28</Pages>
  <Words>1159</Words>
  <Application>Microsoft Office PowerPoint</Application>
  <PresentationFormat>On-screen Show (4:3)</PresentationFormat>
  <Paragraphs>236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PPT-TMPLT-WHT_C</vt:lpstr>
      <vt:lpstr>NetAcad-4F_PPT-WHT_060408</vt:lpstr>
      <vt:lpstr>Capítulo 1: Exploración de la red</vt:lpstr>
      <vt:lpstr>Capítulo 1: Objetivos</vt:lpstr>
      <vt:lpstr>Capítulo 1</vt:lpstr>
      <vt:lpstr>Las redes en la actualidad Las redes en el pasado y en la vida cotidiana</vt:lpstr>
      <vt:lpstr>Las redes en la actualidad La comunidad global</vt:lpstr>
      <vt:lpstr>Interconexión de nuestras vidas El impacto de las redes en la vida cotidiana</vt:lpstr>
      <vt:lpstr>Provisión de recursos en una red Redes de muchos tamaños</vt:lpstr>
      <vt:lpstr>Provisión de recursos en una red Clientes y servidores</vt:lpstr>
      <vt:lpstr>Provisión de recursos en una red Punto a punto</vt:lpstr>
      <vt:lpstr>LAN, WAN e Internet Componentes de las redes</vt:lpstr>
      <vt:lpstr>Componentes de las redes Dispositivos finales</vt:lpstr>
      <vt:lpstr>Componentes de las redes Dispositivos de infraestructura de red</vt:lpstr>
      <vt:lpstr>Componentes de las redes Medios de red</vt:lpstr>
      <vt:lpstr>Componentes de las redes Representaciones de red</vt:lpstr>
      <vt:lpstr>Componentes de las redes Diagramas de topologías</vt:lpstr>
      <vt:lpstr>LAN y WAN Tipos de redes</vt:lpstr>
      <vt:lpstr>LAN y WAN Redes de área local (LAN)</vt:lpstr>
      <vt:lpstr>LAN y WAN Redes de área extensa (WAN)</vt:lpstr>
      <vt:lpstr>LAN, WAN e Internet Internet </vt:lpstr>
      <vt:lpstr>Internet Intranet y Extranet</vt:lpstr>
      <vt:lpstr>LAN, WAN e Internet Tecnologías de acceso a Internet</vt:lpstr>
      <vt:lpstr>Conexión a Internet Conexión de usuarios remotos a Internet</vt:lpstr>
      <vt:lpstr>Conexión a Internet Conexión de empresas a Internet</vt:lpstr>
      <vt:lpstr>Redes convergentes La red convergente</vt:lpstr>
      <vt:lpstr>Redes convergentes Planificación para el futuro</vt:lpstr>
      <vt:lpstr>Red confiable La arquitectura de la red que da soporte</vt:lpstr>
      <vt:lpstr>Red confiable Tolerancia a fallas en redes conmutadas por circuitos</vt:lpstr>
      <vt:lpstr>Red confiable Redes conmutadas por paquetes</vt:lpstr>
      <vt:lpstr>Red confiable Redes escalables</vt:lpstr>
      <vt:lpstr>Red confiable Provisión de QoS </vt:lpstr>
      <vt:lpstr>Red confiable Provisión de seguridad de red</vt:lpstr>
      <vt:lpstr>Tendencias de red Nuevas tendencias</vt:lpstr>
      <vt:lpstr>Tendencias de red Traiga su propio dispositivo (BYOD)</vt:lpstr>
      <vt:lpstr>Tendencias de red Colaboración en línea</vt:lpstr>
      <vt:lpstr>Tendencias de red Comunicación de video</vt:lpstr>
      <vt:lpstr>Tendencias de red Computación en la nube</vt:lpstr>
      <vt:lpstr>Tendencias de red Centros de datos</vt:lpstr>
      <vt:lpstr>Tecnologías de red para el hogar Tendencias tecnológicas en el hogar</vt:lpstr>
      <vt:lpstr>Tecnologías de red para el hogar Redes por línea eléctrica</vt:lpstr>
      <vt:lpstr>Tecnologías de red para el hogar Banda ancha inalámbrica</vt:lpstr>
      <vt:lpstr>El futuro de las redes Seguridad de red</vt:lpstr>
      <vt:lpstr>Seguridad de red Amenazas de seguridad</vt:lpstr>
      <vt:lpstr>Seguridad de redes Soluciones de seguridad</vt:lpstr>
      <vt:lpstr>Arquitecturas de red Arquitecturas de red de Cisco</vt:lpstr>
      <vt:lpstr>Arquitecturas de red Cisco Certified Network Associate (CCNA)</vt:lpstr>
      <vt:lpstr>Exploración de la red Resumen</vt:lpstr>
      <vt:lpstr>Exploración de la red Resumen</vt:lpstr>
      <vt:lpstr>Exploración de la red Resumen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Windows User</cp:lastModifiedBy>
  <cp:revision>694</cp:revision>
  <cp:lastPrinted>1999-01-27T00:54:54Z</cp:lastPrinted>
  <dcterms:created xsi:type="dcterms:W3CDTF">2006-10-23T15:07:30Z</dcterms:created>
  <dcterms:modified xsi:type="dcterms:W3CDTF">2013-12-24T09:37:39Z</dcterms:modified>
</cp:coreProperties>
</file>