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54"/>
  </p:notesMasterIdLst>
  <p:handoutMasterIdLst>
    <p:handoutMasterId r:id="rId55"/>
  </p:handoutMasterIdLst>
  <p:sldIdLst>
    <p:sldId id="500" r:id="rId3"/>
    <p:sldId id="541" r:id="rId4"/>
    <p:sldId id="763" r:id="rId5"/>
    <p:sldId id="627" r:id="rId6"/>
    <p:sldId id="735" r:id="rId7"/>
    <p:sldId id="764" r:id="rId8"/>
    <p:sldId id="710" r:id="rId9"/>
    <p:sldId id="711" r:id="rId10"/>
    <p:sldId id="713" r:id="rId11"/>
    <p:sldId id="714" r:id="rId12"/>
    <p:sldId id="762" r:id="rId13"/>
    <p:sldId id="715" r:id="rId14"/>
    <p:sldId id="716" r:id="rId15"/>
    <p:sldId id="719" r:id="rId16"/>
    <p:sldId id="721" r:id="rId17"/>
    <p:sldId id="722" r:id="rId18"/>
    <p:sldId id="723" r:id="rId19"/>
    <p:sldId id="724" r:id="rId20"/>
    <p:sldId id="720" r:id="rId21"/>
    <p:sldId id="726" r:id="rId22"/>
    <p:sldId id="730" r:id="rId23"/>
    <p:sldId id="734" r:id="rId24"/>
    <p:sldId id="733" r:id="rId25"/>
    <p:sldId id="731" r:id="rId26"/>
    <p:sldId id="732" r:id="rId27"/>
    <p:sldId id="737" r:id="rId28"/>
    <p:sldId id="727" r:id="rId29"/>
    <p:sldId id="742" r:id="rId30"/>
    <p:sldId id="740" r:id="rId31"/>
    <p:sldId id="766" r:id="rId32"/>
    <p:sldId id="738" r:id="rId33"/>
    <p:sldId id="765" r:id="rId34"/>
    <p:sldId id="768" r:id="rId35"/>
    <p:sldId id="769" r:id="rId36"/>
    <p:sldId id="745" r:id="rId37"/>
    <p:sldId id="746" r:id="rId38"/>
    <p:sldId id="748" r:id="rId39"/>
    <p:sldId id="749" r:id="rId40"/>
    <p:sldId id="739" r:id="rId41"/>
    <p:sldId id="751" r:id="rId42"/>
    <p:sldId id="750" r:id="rId43"/>
    <p:sldId id="752" r:id="rId44"/>
    <p:sldId id="754" r:id="rId45"/>
    <p:sldId id="755" r:id="rId46"/>
    <p:sldId id="753" r:id="rId47"/>
    <p:sldId id="760" r:id="rId48"/>
    <p:sldId id="756" r:id="rId49"/>
    <p:sldId id="761" r:id="rId50"/>
    <p:sldId id="770" r:id="rId51"/>
    <p:sldId id="771" r:id="rId52"/>
    <p:sldId id="681" r:id="rId53"/>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6" autoAdjust="0"/>
    <p:restoredTop sz="87899" autoAdjust="0"/>
  </p:normalViewPr>
  <p:slideViewPr>
    <p:cSldViewPr snapToGrid="0">
      <p:cViewPr>
        <p:scale>
          <a:sx n="66" d="100"/>
          <a:sy n="66" d="100"/>
        </p:scale>
        <p:origin x="-1458" y="-666"/>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71" d="100"/>
          <a:sy n="71" d="100"/>
        </p:scale>
        <p:origin x="-2058" y="-12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7.xml"/><Relationship Id="rId18" Type="http://schemas.openxmlformats.org/officeDocument/2006/relationships/slide" Target="slides/slide22.xml"/><Relationship Id="rId26" Type="http://schemas.openxmlformats.org/officeDocument/2006/relationships/slide" Target="slides/slide30.xml"/><Relationship Id="rId39" Type="http://schemas.openxmlformats.org/officeDocument/2006/relationships/slide" Target="slides/slide43.xml"/><Relationship Id="rId3" Type="http://schemas.openxmlformats.org/officeDocument/2006/relationships/slide" Target="slides/slide7.xml"/><Relationship Id="rId21" Type="http://schemas.openxmlformats.org/officeDocument/2006/relationships/slide" Target="slides/slide25.xml"/><Relationship Id="rId34" Type="http://schemas.openxmlformats.org/officeDocument/2006/relationships/slide" Target="slides/slide38.xml"/><Relationship Id="rId42" Type="http://schemas.openxmlformats.org/officeDocument/2006/relationships/slide" Target="slides/slide46.xml"/><Relationship Id="rId7" Type="http://schemas.openxmlformats.org/officeDocument/2006/relationships/slide" Target="slides/slide11.xml"/><Relationship Id="rId12" Type="http://schemas.openxmlformats.org/officeDocument/2006/relationships/slide" Target="slides/slide16.xml"/><Relationship Id="rId17" Type="http://schemas.openxmlformats.org/officeDocument/2006/relationships/slide" Target="slides/slide21.xml"/><Relationship Id="rId25" Type="http://schemas.openxmlformats.org/officeDocument/2006/relationships/slide" Target="slides/slide29.xml"/><Relationship Id="rId33" Type="http://schemas.openxmlformats.org/officeDocument/2006/relationships/slide" Target="slides/slide37.xml"/><Relationship Id="rId38" Type="http://schemas.openxmlformats.org/officeDocument/2006/relationships/slide" Target="slides/slide42.xml"/><Relationship Id="rId46" Type="http://schemas.openxmlformats.org/officeDocument/2006/relationships/slide" Target="slides/slide50.xml"/><Relationship Id="rId2" Type="http://schemas.openxmlformats.org/officeDocument/2006/relationships/slide" Target="slides/slide5.xml"/><Relationship Id="rId16" Type="http://schemas.openxmlformats.org/officeDocument/2006/relationships/slide" Target="slides/slide20.xml"/><Relationship Id="rId20" Type="http://schemas.openxmlformats.org/officeDocument/2006/relationships/slide" Target="slides/slide24.xml"/><Relationship Id="rId29" Type="http://schemas.openxmlformats.org/officeDocument/2006/relationships/slide" Target="slides/slide33.xml"/><Relationship Id="rId41" Type="http://schemas.openxmlformats.org/officeDocument/2006/relationships/slide" Target="slides/slide45.xml"/><Relationship Id="rId1" Type="http://schemas.openxmlformats.org/officeDocument/2006/relationships/slide" Target="slides/slide4.xml"/><Relationship Id="rId6" Type="http://schemas.openxmlformats.org/officeDocument/2006/relationships/slide" Target="slides/slide10.xml"/><Relationship Id="rId11" Type="http://schemas.openxmlformats.org/officeDocument/2006/relationships/slide" Target="slides/slide15.xml"/><Relationship Id="rId24" Type="http://schemas.openxmlformats.org/officeDocument/2006/relationships/slide" Target="slides/slide28.xml"/><Relationship Id="rId32" Type="http://schemas.openxmlformats.org/officeDocument/2006/relationships/slide" Target="slides/slide36.xml"/><Relationship Id="rId37" Type="http://schemas.openxmlformats.org/officeDocument/2006/relationships/slide" Target="slides/slide41.xml"/><Relationship Id="rId40" Type="http://schemas.openxmlformats.org/officeDocument/2006/relationships/slide" Target="slides/slide44.xml"/><Relationship Id="rId45" Type="http://schemas.openxmlformats.org/officeDocument/2006/relationships/slide" Target="slides/slide49.xml"/><Relationship Id="rId5" Type="http://schemas.openxmlformats.org/officeDocument/2006/relationships/slide" Target="slides/slide9.xml"/><Relationship Id="rId15" Type="http://schemas.openxmlformats.org/officeDocument/2006/relationships/slide" Target="slides/slide19.xml"/><Relationship Id="rId23" Type="http://schemas.openxmlformats.org/officeDocument/2006/relationships/slide" Target="slides/slide27.xml"/><Relationship Id="rId28" Type="http://schemas.openxmlformats.org/officeDocument/2006/relationships/slide" Target="slides/slide32.xml"/><Relationship Id="rId36" Type="http://schemas.openxmlformats.org/officeDocument/2006/relationships/slide" Target="slides/slide40.xml"/><Relationship Id="rId10" Type="http://schemas.openxmlformats.org/officeDocument/2006/relationships/slide" Target="slides/slide14.xml"/><Relationship Id="rId19" Type="http://schemas.openxmlformats.org/officeDocument/2006/relationships/slide" Target="slides/slide23.xml"/><Relationship Id="rId31" Type="http://schemas.openxmlformats.org/officeDocument/2006/relationships/slide" Target="slides/slide35.xml"/><Relationship Id="rId44" Type="http://schemas.openxmlformats.org/officeDocument/2006/relationships/slide" Target="slides/slide48.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18.xml"/><Relationship Id="rId22" Type="http://schemas.openxmlformats.org/officeDocument/2006/relationships/slide" Target="slides/slide26.xml"/><Relationship Id="rId27" Type="http://schemas.openxmlformats.org/officeDocument/2006/relationships/slide" Target="slides/slide31.xml"/><Relationship Id="rId30" Type="http://schemas.openxmlformats.org/officeDocument/2006/relationships/slide" Target="slides/slide34.xml"/><Relationship Id="rId35" Type="http://schemas.openxmlformats.org/officeDocument/2006/relationships/slide" Target="slides/slide39.xml"/><Relationship Id="rId43"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8547"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67" tIns="50185" rIns="95667" bIns="50185">
            <a:spAutoFit/>
          </a:bodyPr>
          <a:lstStyle/>
          <a:p>
            <a:pPr algn="l" defTabSz="611185">
              <a:lnSpc>
                <a:spcPct val="100000"/>
              </a:lnSpc>
              <a:buNone/>
              <a:tabLst>
                <a:tab pos="2387600" algn="l"/>
                <a:tab pos="4830763" algn="l"/>
              </a:tabLst>
            </a:pPr>
            <a:r>
              <a:rPr lang="en-US" sz="800" b="0" i="0">
                <a:solidFill>
                  <a:schemeClr val="tx1"/>
                </a:solidFill>
                <a:latin typeface="Arial"/>
                <a:ea typeface="+mn-ea"/>
                <a:cs typeface="+mn-cs"/>
              </a:rPr>
              <a:t>© 2006, Cisco Systems, Inc. Todos los derechos reservados.</a:t>
            </a:r>
          </a:p>
          <a:p>
            <a:pPr algn="l" defTabSz="611185">
              <a:lnSpc>
                <a:spcPct val="100000"/>
              </a:lnSpc>
              <a:buNone/>
              <a:tabLst>
                <a:tab pos="2387600" algn="l"/>
                <a:tab pos="4830763" algn="l"/>
              </a:tabLst>
            </a:pPr>
            <a:r>
              <a:rPr lang="en-US" sz="800" b="0" i="0">
                <a:solidFill>
                  <a:schemeClr val="tx1"/>
                </a:solidFill>
                <a:latin typeface="Arial"/>
                <a:ea typeface="+mn-ea"/>
                <a:cs typeface="+mn-cs"/>
              </a:rPr>
              <a:t>Presentation_ID.scr</a:t>
            </a:r>
          </a:p>
        </p:txBody>
      </p:sp>
      <p:sp>
        <p:nvSpPr>
          <p:cNvPr id="108548"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08549"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p>
            <a:pPr algn="r" defTabSz="903244">
              <a:lnSpc>
                <a:spcPct val="100000"/>
              </a:lnSpc>
              <a:buNone/>
            </a:pPr>
            <a:fld id="{2E09094E-08C8-408C-AB8A-4622A2A54240}" type="slidenum">
              <a:rPr lang="en-US" sz="800" b="0" i="0">
                <a:solidFill>
                  <a:schemeClr val="tx1"/>
                </a:solidFill>
                <a:latin typeface="Arial"/>
                <a:ea typeface="+mn-ea"/>
                <a:cs typeface="+mn-cs"/>
              </a:rPr>
              <a:pPr algn="r" defTabSz="903244">
                <a:lnSpc>
                  <a:spcPct val="100000"/>
                </a:lnSpc>
                <a:buNone/>
              </a:pPr>
              <a:t>‹#›</a:t>
            </a:fld>
            <a:endParaRPr lang="en-US" sz="800"/>
          </a:p>
        </p:txBody>
      </p:sp>
    </p:spTree>
    <p:extLst>
      <p:ext uri="{BB962C8B-B14F-4D97-AF65-F5344CB8AC3E}">
        <p14:creationId xmlns:p14="http://schemas.microsoft.com/office/powerpoint/2010/main" xmlns="" val="1655816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7347" name="Rectangle 9"/>
          <p:cNvSpPr>
            <a:spLocks noChangeArrowheads="1"/>
          </p:cNvSpPr>
          <p:nvPr/>
        </p:nvSpPr>
        <p:spPr bwMode="auto">
          <a:xfrm>
            <a:off x="57150" y="8785225"/>
            <a:ext cx="3546662"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5667" tIns="50185" rIns="95667" bIns="50185">
            <a:spAutoFit/>
          </a:bodyPr>
          <a:lstStyle/>
          <a:p>
            <a:pPr algn="l" defTabSz="611185">
              <a:lnSpc>
                <a:spcPct val="100000"/>
              </a:lnSpc>
              <a:buNone/>
              <a:tabLst>
                <a:tab pos="2387600" algn="l"/>
                <a:tab pos="4830763" algn="l"/>
              </a:tabLst>
            </a:pPr>
            <a:r>
              <a:rPr lang="es-ES" sz="800" b="0" i="0" noProof="0" dirty="0" smtClean="0">
                <a:solidFill>
                  <a:schemeClr val="tx1"/>
                </a:solidFill>
                <a:latin typeface="Arial"/>
                <a:ea typeface="+mn-ea"/>
                <a:cs typeface="+mn-cs"/>
              </a:rPr>
              <a:t>© 2006, Cisco </a:t>
            </a:r>
            <a:r>
              <a:rPr lang="es-ES" sz="800" b="0" i="0" noProof="0" dirty="0" err="1" smtClean="0">
                <a:solidFill>
                  <a:schemeClr val="tx1"/>
                </a:solidFill>
                <a:latin typeface="Arial"/>
                <a:ea typeface="+mn-ea"/>
                <a:cs typeface="+mn-cs"/>
              </a:rPr>
              <a:t>Systems</a:t>
            </a:r>
            <a:r>
              <a:rPr lang="es-ES" sz="800" b="0" i="0" noProof="0" dirty="0" smtClean="0">
                <a:solidFill>
                  <a:schemeClr val="tx1"/>
                </a:solidFill>
                <a:latin typeface="Arial"/>
                <a:ea typeface="+mn-ea"/>
                <a:cs typeface="+mn-cs"/>
              </a:rPr>
              <a:t>, Inc. Todos los derechos reservados.</a:t>
            </a:r>
          </a:p>
          <a:p>
            <a:pPr algn="l" defTabSz="611185">
              <a:lnSpc>
                <a:spcPct val="100000"/>
              </a:lnSpc>
              <a:buNone/>
              <a:tabLst>
                <a:tab pos="2387600" algn="l"/>
                <a:tab pos="4830763" algn="l"/>
              </a:tabLst>
            </a:pPr>
            <a:r>
              <a:rPr lang="es-ES" sz="800" b="0" i="0" noProof="0" dirty="0" smtClean="0">
                <a:solidFill>
                  <a:schemeClr val="tx1"/>
                </a:solidFill>
                <a:latin typeface="Arial"/>
                <a:ea typeface="+mn-ea"/>
                <a:cs typeface="+mn-cs"/>
              </a:rPr>
              <a:t>Presentation_ID.scr</a:t>
            </a:r>
            <a:endParaRPr lang="es-ES" sz="800" b="0" i="0" noProof="0" dirty="0">
              <a:solidFill>
                <a:schemeClr val="tx1"/>
              </a:solidFill>
              <a:latin typeface="Arial"/>
              <a:ea typeface="+mn-ea"/>
              <a:cs typeface="+mn-cs"/>
            </a:endParaRPr>
          </a:p>
        </p:txBody>
      </p:sp>
      <p:sp>
        <p:nvSpPr>
          <p:cNvPr id="573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DFC9B780-5DB9-4EA3-984D-3ED5FA4B047E}" type="slidenum">
              <a:rPr lang="en-US"/>
              <a:pPr>
                <a:defRPr/>
              </a:pPr>
              <a:t>‹#›</a:t>
            </a:fld>
            <a:endParaRPr lang="en-US" dirty="0"/>
          </a:p>
        </p:txBody>
      </p:sp>
      <p:sp>
        <p:nvSpPr>
          <p:cNvPr id="573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xmlns="" val="3708527051"/>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A96EB1EB-B24C-4552-B40F-C9B043E6F693}" type="slidenum">
              <a:rPr lang="en-US" sz="800" b="0" i="0">
                <a:solidFill>
                  <a:schemeClr val="tx1"/>
                </a:solidFill>
                <a:latin typeface="Arial"/>
                <a:ea typeface="+mn-ea"/>
                <a:cs typeface="+mn-cs"/>
              </a:rPr>
              <a:pPr algn="r" defTabSz="903244">
                <a:lnSpc>
                  <a:spcPct val="100000"/>
                </a:lnSpc>
                <a:buNone/>
              </a:pPr>
              <a:t>1</a:t>
            </a:fld>
            <a:endParaRPr lang="en-US" sz="8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buNone/>
            </a:pPr>
            <a:r>
              <a:rPr lang="es-ES" sz="1200" b="1" i="0" noProof="1" smtClean="0">
                <a:solidFill>
                  <a:srgbClr val="000000"/>
                </a:solidFill>
                <a:latin typeface="Arial"/>
                <a:ea typeface="+mn-ea"/>
                <a:cs typeface="+mn-cs"/>
              </a:rPr>
              <a:t>Programa de Cisco Networking Academy</a:t>
            </a:r>
          </a:p>
          <a:p>
            <a:pPr marL="112746" indent="-112746" algn="l" defTabSz="1020745">
              <a:buNone/>
            </a:pPr>
            <a:r>
              <a:rPr lang="es-ES" sz="1200" b="1" i="0" noProof="1" smtClean="0">
                <a:solidFill>
                  <a:srgbClr val="000000"/>
                </a:solidFill>
                <a:latin typeface="Arial"/>
                <a:ea typeface="+mn-ea"/>
                <a:cs typeface="+mn-cs"/>
              </a:rPr>
              <a:t>Introducción a redes</a:t>
            </a:r>
          </a:p>
          <a:p>
            <a:pPr marL="112746" indent="-112746" algn="l" defTabSz="1020745">
              <a:buNone/>
            </a:pPr>
            <a:r>
              <a:rPr lang="es-ES" sz="1300" b="1" i="0" noProof="1" smtClean="0">
                <a:solidFill>
                  <a:srgbClr val="000000"/>
                </a:solidFill>
                <a:latin typeface="Arial"/>
                <a:ea typeface="+mn-ea"/>
                <a:cs typeface="+mn-cs"/>
              </a:rPr>
              <a:t>Capítulo 2: Configuración de un sistema operativo de red</a:t>
            </a:r>
            <a:endParaRPr lang="es-ES" b="1" noProof="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1892320F-DA54-4615-BC1F-EE9959AD431E}" type="slidenum">
              <a:rPr lang="en-US" sz="800" b="0" i="0">
                <a:solidFill>
                  <a:schemeClr val="tx1"/>
                </a:solidFill>
                <a:latin typeface="Arial"/>
                <a:ea typeface="+mn-ea"/>
                <a:cs typeface="+mn-cs"/>
              </a:rPr>
              <a:pPr algn="r" defTabSz="903244">
                <a:lnSpc>
                  <a:spcPct val="100000"/>
                </a:lnSpc>
                <a:buNone/>
              </a:pPr>
              <a:t>10</a:t>
            </a:fld>
            <a:endParaRPr lang="en-US" sz="8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2.1.2.1 Método de acceso a la consola</a:t>
            </a:r>
          </a:p>
          <a:p>
            <a:pPr marL="112746" indent="-112746" algn="l" defTabSz="1020745">
              <a:lnSpc>
                <a:spcPct val="80000"/>
              </a:lnSpc>
              <a:buNone/>
            </a:pPr>
            <a:endParaRPr lang="es-E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D889EC7D-24E8-4EC2-A180-504EC1B3BDD9}" type="slidenum">
              <a:rPr lang="en-US" sz="800" b="0" i="0">
                <a:solidFill>
                  <a:schemeClr val="tx1"/>
                </a:solidFill>
                <a:latin typeface="Arial"/>
                <a:ea typeface="+mn-ea"/>
                <a:cs typeface="+mn-cs"/>
              </a:rPr>
              <a:pPr algn="r" defTabSz="903244">
                <a:lnSpc>
                  <a:spcPct val="100000"/>
                </a:lnSpc>
                <a:buNone/>
              </a:pPr>
              <a:t>11</a:t>
            </a:fld>
            <a:endParaRPr lang="en-US" sz="8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2.1.2.1 Método de acceso a la consola</a:t>
            </a:r>
          </a:p>
          <a:p>
            <a:pPr marL="112746" indent="-112746" algn="l" defTabSz="1020745">
              <a:lnSpc>
                <a:spcPct val="80000"/>
              </a:lnSpc>
              <a:buNone/>
            </a:pPr>
            <a:endParaRPr lang="es-ES" noProof="1" smtClean="0"/>
          </a:p>
          <a:p>
            <a:pPr marL="112746" indent="-112746" algn="l" defTabSz="1020745">
              <a:lnSpc>
                <a:spcPct val="80000"/>
              </a:lnSpc>
              <a:buNone/>
            </a:pPr>
            <a:r>
              <a:rPr lang="es-ES" sz="1200" b="0" i="0" noProof="1" smtClean="0">
                <a:solidFill>
                  <a:srgbClr val="000000"/>
                </a:solidFill>
                <a:latin typeface="Arial"/>
                <a:ea typeface="+mn-ea"/>
                <a:cs typeface="+mn-cs"/>
              </a:rPr>
              <a:t>El acceso fuera de banda se refiere al acceso mediante un canal de administración dedicado que se utiliza únicamente para el mantenimiento del dispositivo. </a:t>
            </a:r>
          </a:p>
          <a:p>
            <a:pPr marL="112746" indent="-112746" algn="l" defTabSz="1020745">
              <a:lnSpc>
                <a:spcPct val="80000"/>
              </a:lnSpc>
              <a:buNone/>
            </a:pPr>
            <a:endParaRPr lang="es-ES" noProof="1" smtClean="0"/>
          </a:p>
          <a:p>
            <a:pPr marL="112746" indent="-112746" algn="l" defTabSz="1020745">
              <a:lnSpc>
                <a:spcPct val="80000"/>
              </a:lnSpc>
              <a:buNone/>
            </a:pPr>
            <a:r>
              <a:rPr lang="es-ES" sz="1200" b="0" i="0" noProof="1" smtClean="0">
                <a:solidFill>
                  <a:srgbClr val="000000"/>
                </a:solidFill>
                <a:latin typeface="Arial"/>
                <a:ea typeface="+mn-ea"/>
                <a:cs typeface="+mn-cs"/>
              </a:rPr>
              <a:t> En caso de que se pierda una contraseña, existe un conjunto especial de procedimientos para eludir la contraseña y acceder al dispositivo.</a:t>
            </a:r>
            <a:endParaRPr lang="es-ES" sz="1200" b="0" i="0" noProof="1">
              <a:solidFill>
                <a:srgbClr val="000000"/>
              </a:solidFill>
              <a:latin typeface="Arial"/>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9D216AE3-9CD4-408B-9F2D-CDEF2494BFF3}" type="slidenum">
              <a:rPr lang="en-US" sz="800" b="0" i="0">
                <a:solidFill>
                  <a:schemeClr val="tx1"/>
                </a:solidFill>
                <a:latin typeface="Arial"/>
                <a:ea typeface="+mn-ea"/>
                <a:cs typeface="+mn-cs"/>
              </a:rPr>
              <a:pPr algn="r" defTabSz="903244">
                <a:lnSpc>
                  <a:spcPct val="100000"/>
                </a:lnSpc>
                <a:buNone/>
              </a:pPr>
              <a:t>12</a:t>
            </a:fld>
            <a:endParaRPr lang="en-US" sz="80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0" dirty="0" smtClean="0">
                <a:solidFill>
                  <a:srgbClr val="000000"/>
                </a:solidFill>
                <a:latin typeface="Arial"/>
                <a:ea typeface="+mn-ea"/>
                <a:cs typeface="+mn-cs"/>
              </a:rPr>
              <a:t>2.1.2.2  Métodos de acceso mediante Telnet, SSH y puerto auxiliar</a:t>
            </a:r>
            <a:endParaRPr lang="es-ES" sz="1200" b="0" i="0" noProof="0" dirty="0">
              <a:solidFill>
                <a:srgbClr val="000000"/>
              </a:solidFill>
              <a:latin typeface="Arial"/>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B7BEEAE8-BFD7-4F5F-B657-E081A39E9320}" type="slidenum">
              <a:rPr lang="en-US" sz="800" b="0" i="0">
                <a:solidFill>
                  <a:schemeClr val="tx1"/>
                </a:solidFill>
                <a:latin typeface="Arial"/>
                <a:ea typeface="+mn-ea"/>
                <a:cs typeface="+mn-cs"/>
              </a:rPr>
              <a:pPr algn="r" defTabSz="903244">
                <a:lnSpc>
                  <a:spcPct val="100000"/>
                </a:lnSpc>
                <a:buNone/>
              </a:pPr>
              <a:t>13</a:t>
            </a:fld>
            <a:endParaRPr lang="en-US" sz="8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2.1.2.3  Programas de emulación de terminales</a:t>
            </a:r>
          </a:p>
          <a:p>
            <a:pPr marL="112746" indent="-112746" algn="l" defTabSz="1020745">
              <a:lnSpc>
                <a:spcPct val="80000"/>
              </a:lnSpc>
              <a:buNone/>
            </a:pPr>
            <a:endParaRPr lang="es-ES" noProof="1" smtClean="0"/>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Existen varios programas excelentes de emulación de terminal disponibles para conectarse a un dispositivo de red mediante una conexión en serie por un puerto de consola o mediante una conexión de SSH. Algunos de estos programas incluyen los siguientes:</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PuTTY</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Tera Term</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SecureCRT</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HyperTerminal</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OS X Terminal</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Existen varios programas excelentes de emulación de terminal disponibles para conectarse a un dispositivo de red mediante una conexión en serie por un puerto de consola o mediante una conexión de SSH.</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Cada técnico de red suele tener un programa de emulación de terminal preferido, que utiliza de forma exclusiva. Estos programas le permiten aumentar la productividad mediante ajustes del tamaño de la ventana, modificaciones de los tamaños de fuente y cambios en los esquemas de colores.</a:t>
            </a:r>
          </a:p>
          <a:p>
            <a:pPr marL="112746" indent="-112746" algn="l" defTabSz="1020745">
              <a:lnSpc>
                <a:spcPct val="80000"/>
              </a:lnSpc>
              <a:buNone/>
            </a:pPr>
            <a:endParaRPr lang="es-ES" noProof="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B30ECD55-717D-4554-9CC2-3C33D910F2C3}" type="slidenum">
              <a:rPr lang="en-US" sz="800" b="0" i="0">
                <a:solidFill>
                  <a:schemeClr val="tx1"/>
                </a:solidFill>
                <a:latin typeface="Arial"/>
                <a:ea typeface="+mn-ea"/>
                <a:cs typeface="+mn-cs"/>
              </a:rPr>
              <a:pPr algn="r" defTabSz="903244">
                <a:lnSpc>
                  <a:spcPct val="100000"/>
                </a:lnSpc>
                <a:buNone/>
              </a:pPr>
              <a:t>14</a:t>
            </a:fld>
            <a:endParaRPr lang="en-US" sz="800" smtClean="0"/>
          </a:p>
        </p:txBody>
      </p:sp>
      <p:sp>
        <p:nvSpPr>
          <p:cNvPr id="70659"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lgn="l" defTabSz="1020745">
              <a:buNone/>
            </a:pPr>
            <a:r>
              <a:rPr lang="es-ES" sz="1200" b="0" i="0" noProof="0" dirty="0" smtClean="0">
                <a:solidFill>
                  <a:srgbClr val="000000"/>
                </a:solidFill>
                <a:latin typeface="Arial"/>
                <a:ea typeface="+mn-ea"/>
                <a:cs typeface="+mn-cs"/>
              </a:rPr>
              <a:t>2.1.3.1 En orden jerárquico, desde el más básico hasta el más especializado, los modos principales son los siguientes:</a:t>
            </a:r>
          </a:p>
          <a:p>
            <a:pPr marL="112746" indent="-112746" algn="l" defTabSz="1020745">
              <a:buClr>
                <a:srgbClr val="000000"/>
              </a:buClr>
              <a:buSzPct val="100000"/>
              <a:buChar char="•"/>
            </a:pPr>
            <a:r>
              <a:rPr lang="es-ES" sz="1200" b="0" i="0" noProof="0" dirty="0" smtClean="0">
                <a:solidFill>
                  <a:srgbClr val="000000"/>
                </a:solidFill>
                <a:latin typeface="Arial"/>
                <a:ea typeface="+mn-ea"/>
                <a:cs typeface="+mn-cs"/>
              </a:rPr>
              <a:t>Modo de usuario (EXEC de usuario)</a:t>
            </a:r>
          </a:p>
          <a:p>
            <a:pPr marL="112746" indent="-112746" algn="l" defTabSz="1020745">
              <a:buClr>
                <a:srgbClr val="000000"/>
              </a:buClr>
              <a:buSzPct val="100000"/>
              <a:buChar char="•"/>
            </a:pPr>
            <a:r>
              <a:rPr lang="es-ES" sz="1200" b="0" i="0" noProof="0" dirty="0" smtClean="0">
                <a:solidFill>
                  <a:srgbClr val="000000"/>
                </a:solidFill>
                <a:latin typeface="Arial"/>
                <a:ea typeface="+mn-ea"/>
                <a:cs typeface="+mn-cs"/>
              </a:rPr>
              <a:t>Modo de ejecución privilegiado (EXEC privilegiado)</a:t>
            </a:r>
          </a:p>
          <a:p>
            <a:pPr marL="112746" indent="-112746" algn="l" defTabSz="1020745">
              <a:buClr>
                <a:srgbClr val="000000"/>
              </a:buClr>
              <a:buSzPct val="100000"/>
              <a:buChar char="•"/>
            </a:pPr>
            <a:r>
              <a:rPr lang="es-ES" sz="1200" b="0" i="0" noProof="0" dirty="0" smtClean="0">
                <a:solidFill>
                  <a:srgbClr val="000000"/>
                </a:solidFill>
                <a:latin typeface="Arial"/>
                <a:ea typeface="+mn-ea"/>
                <a:cs typeface="+mn-cs"/>
              </a:rPr>
              <a:t>Modo de configuración global</a:t>
            </a:r>
          </a:p>
          <a:p>
            <a:pPr marL="112746" indent="-112746" algn="l" defTabSz="1020745">
              <a:buClr>
                <a:srgbClr val="000000"/>
              </a:buClr>
              <a:buSzPct val="100000"/>
              <a:buChar char="•"/>
            </a:pPr>
            <a:r>
              <a:rPr lang="es-ES" sz="1200" b="0" i="0" noProof="0" dirty="0" smtClean="0">
                <a:solidFill>
                  <a:srgbClr val="000000"/>
                </a:solidFill>
                <a:latin typeface="Arial"/>
                <a:ea typeface="+mn-ea"/>
                <a:cs typeface="+mn-cs"/>
              </a:rPr>
              <a:t>Otros modos de configuración específicos, como el modo de configuración de interfaz</a:t>
            </a:r>
          </a:p>
          <a:p>
            <a:pPr marL="112746" indent="-112746" algn="l" defTabSz="1020745">
              <a:buClr>
                <a:srgbClr val="000000"/>
              </a:buClr>
              <a:buSzPct val="100000"/>
              <a:buChar char="•"/>
            </a:pPr>
            <a:r>
              <a:rPr lang="es-ES" sz="1200" b="0" i="0" noProof="0" dirty="0" smtClean="0">
                <a:solidFill>
                  <a:srgbClr val="000000"/>
                </a:solidFill>
                <a:latin typeface="Arial"/>
                <a:ea typeface="+mn-ea"/>
                <a:cs typeface="+mn-cs"/>
              </a:rPr>
              <a:t>Petición de entrada distinta para cada modo</a:t>
            </a:r>
            <a:endParaRPr lang="es-ES" sz="1200" b="0" i="0" noProof="0" dirty="0">
              <a:solidFill>
                <a:srgbClr val="000000"/>
              </a:solidFill>
              <a:latin typeface="Arial"/>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9694F654-E527-4FA3-8910-E0259C800386}" type="slidenum">
              <a:rPr lang="en-US" sz="800" b="0" i="0">
                <a:solidFill>
                  <a:schemeClr val="tx1"/>
                </a:solidFill>
                <a:latin typeface="Arial"/>
                <a:ea typeface="+mn-ea"/>
                <a:cs typeface="+mn-cs"/>
              </a:rPr>
              <a:pPr algn="r" defTabSz="903244">
                <a:lnSpc>
                  <a:spcPct val="100000"/>
                </a:lnSpc>
                <a:buNone/>
              </a:pPr>
              <a:t>15</a:t>
            </a:fld>
            <a:endParaRPr lang="en-US" sz="8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2.1.3.2  Modos principales</a:t>
            </a:r>
          </a:p>
          <a:p>
            <a:pPr marL="112746" indent="-112746" algn="l" defTabSz="1020745">
              <a:lnSpc>
                <a:spcPct val="80000"/>
              </a:lnSpc>
              <a:buNone/>
            </a:pPr>
            <a:endParaRPr lang="es-ES" noProof="1" smtClean="0"/>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Los dos modos de funcionamiento principales son el modo EXEC del usuario y el modo EXEC privilegiado. El modo EXEC privilegiado tiene un mayor nivel de autoridad con respecto a lo que permite que realicen los usuarios en el dispositivo.</a:t>
            </a:r>
          </a:p>
          <a:p>
            <a:pPr marL="112746" indent="-112746" algn="l" defTabSz="1020745">
              <a:lnSpc>
                <a:spcPct val="90000"/>
              </a:lnSpc>
              <a:buClr>
                <a:srgbClr val="000000"/>
              </a:buClr>
              <a:buSzPct val="100000"/>
              <a:buChar char="•"/>
            </a:pPr>
            <a:r>
              <a:rPr lang="es-ES" sz="1200" b="1" i="0" noProof="1" smtClean="0">
                <a:solidFill>
                  <a:srgbClr val="000000"/>
                </a:solidFill>
                <a:latin typeface="Arial"/>
                <a:ea typeface="+mn-ea"/>
                <a:cs typeface="+mn-cs"/>
              </a:rPr>
              <a:t>Modo EXEC del usuario</a:t>
            </a:r>
            <a:endParaRPr lang="es-ES" noProof="1" smtClean="0"/>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El modo EXEC del usuario tiene capacidades limitadas, pero es útil para algunas operaciones básicas. Este es el primer modo que se encuentra al entrar a la CLI de un dispositivo IOS.</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A menudo se le describe como un modo de visualización solamente. El nivel EXEC del usuario no permite la ejecución de ningún comando que podría cambiar la configuración del dispositivo.</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En forma predeterminada, no se requiere autenticación para acceder al modo EXEC del usuario desde la consola. Sin embargo, siempre conviene asegurarse de que se configure la autenticación durante la configuración inicial.</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El modo EXEC del usuario se puede reconocer por la petición de entrada de la CLI que termina con el símbolo &gt;. Este es un ejemplo que muestra el símbolo &gt; en la petición de entrada: Switch&gt;</a:t>
            </a:r>
          </a:p>
          <a:p>
            <a:pPr marL="112746" indent="-112746" algn="l" defTabSz="1020745">
              <a:lnSpc>
                <a:spcPct val="90000"/>
              </a:lnSpc>
              <a:buClr>
                <a:srgbClr val="000000"/>
              </a:buClr>
              <a:buSzPct val="100000"/>
              <a:buChar char="•"/>
            </a:pPr>
            <a:r>
              <a:rPr lang="es-ES" sz="1200" b="1" i="0" noProof="1" smtClean="0">
                <a:solidFill>
                  <a:srgbClr val="000000"/>
                </a:solidFill>
                <a:latin typeface="Arial"/>
                <a:ea typeface="+mn-ea"/>
                <a:cs typeface="+mn-cs"/>
              </a:rPr>
              <a:t>Modo EXEC privilegiado</a:t>
            </a:r>
            <a:endParaRPr lang="es-ES" noProof="1" smtClean="0"/>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La ejecución de los comandos de configuración y administración requiere que el administrador de red utilice el modo EXEC privilegiado o un modo más específico en la jerarquía. </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El modo EXEC privilegiado se puede reconocer por la petición de entrada que termina con el símbolo #.   Switch#</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De manera predeterminada, el modo EXEC privilegiado no requiere autenticación.</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Para ingresar al modo de configuración global y a todos los demás modos de configuración más específicos, es necesario entrar al modo EXEC privilegiado. </a:t>
            </a:r>
            <a:endParaRPr lang="es-ES" sz="1200" b="0" i="0" noProof="1">
              <a:solidFill>
                <a:srgbClr val="000000"/>
              </a:solidFill>
              <a:latin typeface="Arial"/>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E50CCF95-693E-4F51-9A39-79F48A11E5D4}" type="slidenum">
              <a:rPr lang="en-US" sz="800" b="0" i="0">
                <a:solidFill>
                  <a:schemeClr val="tx1"/>
                </a:solidFill>
                <a:latin typeface="Arial"/>
                <a:ea typeface="+mn-ea"/>
                <a:cs typeface="+mn-cs"/>
              </a:rPr>
              <a:pPr algn="r" defTabSz="903244">
                <a:lnSpc>
                  <a:spcPct val="100000"/>
                </a:lnSpc>
                <a:buNone/>
              </a:pPr>
              <a:t>16</a:t>
            </a:fld>
            <a:endParaRPr lang="en-US" sz="8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2.1.3.3  Modo y submodos de configuración global</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Solo se puede ingresar al modo de configuración global y a los modos de configuración de interfaz por medio del modo EXEC privilegiado.</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Desde configuración global, se realizan cambios en la configuración de la CLI que afectan la operación del dispositivo en su totalidad. </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Switch# </a:t>
            </a:r>
            <a:r>
              <a:rPr lang="es-ES" sz="1200" b="1" i="0" noProof="1" smtClean="0">
                <a:solidFill>
                  <a:srgbClr val="000000"/>
                </a:solidFill>
                <a:latin typeface="Arial"/>
                <a:ea typeface="+mn-ea"/>
                <a:cs typeface="+mn-cs"/>
              </a:rPr>
              <a:t>configure terminal</a:t>
            </a:r>
            <a:endParaRPr lang="es-ES" noProof="1" smtClean="0"/>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Switch(config)#</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En el modo de configuración global, el usuario puede ingresar a diferentes modos de subconfiguración. Cada uno de estos modos permite la configuración de una parte o función específica del dispositivo IOS. </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Modo de interfaz: para configurar una de las interfaces de red (Fa0/0, S0/0/0).</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Modo de línea: para configurar una de las líneas físicas o virtuales (consola, auxiliar, VTY).</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Para salir de un modo de configuración específico y volver al modo de configuración global, escriba </a:t>
            </a:r>
            <a:r>
              <a:rPr lang="es-ES" sz="1200" b="1" i="0" noProof="1" smtClean="0">
                <a:solidFill>
                  <a:srgbClr val="000000"/>
                </a:solidFill>
                <a:latin typeface="Arial"/>
                <a:ea typeface="+mn-ea"/>
                <a:cs typeface="+mn-cs"/>
              </a:rPr>
              <a:t>exit</a:t>
            </a:r>
            <a:r>
              <a:rPr lang="es-ES" sz="1200" b="0" i="0" noProof="1" smtClean="0">
                <a:solidFill>
                  <a:srgbClr val="000000"/>
                </a:solidFill>
                <a:latin typeface="Arial"/>
                <a:ea typeface="+mn-ea"/>
                <a:cs typeface="+mn-cs"/>
              </a:rPr>
              <a:t> (salir) en la petición de entrada. Para salir completamente del modo de configuración y volver al modo EXEC privilegiado, escriba </a:t>
            </a:r>
            <a:r>
              <a:rPr lang="es-ES" sz="1200" b="1" i="0" noProof="1" smtClean="0">
                <a:solidFill>
                  <a:srgbClr val="000000"/>
                </a:solidFill>
                <a:latin typeface="Arial"/>
                <a:ea typeface="+mn-ea"/>
                <a:cs typeface="+mn-cs"/>
              </a:rPr>
              <a:t>end</a:t>
            </a:r>
            <a:r>
              <a:rPr lang="es-ES" sz="1200" b="0" i="0" noProof="1" smtClean="0">
                <a:solidFill>
                  <a:srgbClr val="000000"/>
                </a:solidFill>
                <a:latin typeface="Arial"/>
                <a:ea typeface="+mn-ea"/>
                <a:cs typeface="+mn-cs"/>
              </a:rPr>
              <a:t> o use la secuencia de teclas </a:t>
            </a:r>
            <a:r>
              <a:rPr lang="es-ES" sz="1200" b="1" i="0" noProof="1" smtClean="0">
                <a:solidFill>
                  <a:srgbClr val="000000"/>
                </a:solidFill>
                <a:latin typeface="Arial"/>
                <a:ea typeface="+mn-ea"/>
                <a:cs typeface="+mn-cs"/>
              </a:rPr>
              <a:t>Ctrl-Z</a:t>
            </a:r>
            <a:r>
              <a:rPr lang="es-ES" sz="1200" b="0" i="0" noProof="1" smtClean="0">
                <a:solidFill>
                  <a:srgbClr val="000000"/>
                </a:solidFill>
                <a:latin typeface="Arial"/>
                <a:ea typeface="+mn-ea"/>
                <a:cs typeface="+mn-cs"/>
              </a:rPr>
              <a:t>.</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A medida que se utilizan los comandos y se cambian los modos, la petición de entrada cambia para reflejar el contexto actual.</a:t>
            </a:r>
          </a:p>
          <a:p>
            <a:pPr marL="112746" indent="-112746" algn="l" defTabSz="1020745">
              <a:lnSpc>
                <a:spcPct val="80000"/>
              </a:lnSpc>
              <a:buNone/>
            </a:pPr>
            <a:endParaRPr lang="es-ES" noProof="1" smtClean="0"/>
          </a:p>
          <a:p>
            <a:pPr marL="112746" indent="-112746" algn="l" defTabSz="1020745">
              <a:lnSpc>
                <a:spcPct val="80000"/>
              </a:lnSpc>
              <a:buNone/>
            </a:pPr>
            <a:endParaRPr lang="es-ES" noProof="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0FAB0165-F392-4C97-A3FB-3579C6CC7796}" type="slidenum">
              <a:rPr lang="en-US" sz="800" b="0" i="0">
                <a:solidFill>
                  <a:schemeClr val="tx1"/>
                </a:solidFill>
                <a:latin typeface="Arial"/>
                <a:ea typeface="+mn-ea"/>
                <a:cs typeface="+mn-cs"/>
              </a:rPr>
              <a:pPr algn="r" defTabSz="903244">
                <a:lnSpc>
                  <a:spcPct val="100000"/>
                </a:lnSpc>
                <a:buNone/>
              </a:pPr>
              <a:t>17</a:t>
            </a:fld>
            <a:endParaRPr lang="en-US" sz="8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2.1.3.4  Navegación entre los modos de IOS</a:t>
            </a:r>
          </a:p>
          <a:p>
            <a:pPr marL="112746" indent="-112746" algn="l" defTabSz="1020745">
              <a:lnSpc>
                <a:spcPct val="80000"/>
              </a:lnSpc>
              <a:buNone/>
            </a:pPr>
            <a:endParaRPr lang="es-ES" noProof="1" smtClean="0"/>
          </a:p>
          <a:p>
            <a:pPr marL="112746" indent="-112746" algn="l" defTabSz="1020745">
              <a:lnSpc>
                <a:spcPct val="80000"/>
              </a:lnSpc>
              <a:buNone/>
            </a:pPr>
            <a:r>
              <a:rPr lang="es-ES" sz="1200" b="0" i="0" noProof="1" smtClean="0">
                <a:solidFill>
                  <a:srgbClr val="000000"/>
                </a:solidFill>
                <a:latin typeface="Arial"/>
                <a:ea typeface="+mn-ea"/>
                <a:cs typeface="+mn-cs"/>
              </a:rPr>
              <a:t>Los comandos </a:t>
            </a:r>
            <a:r>
              <a:rPr lang="es-ES" sz="1200" b="1" i="0" noProof="1" smtClean="0">
                <a:solidFill>
                  <a:srgbClr val="000000"/>
                </a:solidFill>
                <a:latin typeface="Arial"/>
                <a:ea typeface="+mn-ea"/>
                <a:cs typeface="+mn-cs"/>
              </a:rPr>
              <a:t>enable</a:t>
            </a:r>
            <a:r>
              <a:rPr lang="es-ES" sz="1200" b="0" i="0" noProof="1" smtClean="0">
                <a:solidFill>
                  <a:srgbClr val="000000"/>
                </a:solidFill>
                <a:latin typeface="Arial"/>
                <a:ea typeface="+mn-ea"/>
                <a:cs typeface="+mn-cs"/>
              </a:rPr>
              <a:t> y </a:t>
            </a:r>
            <a:r>
              <a:rPr lang="es-ES" sz="1200" b="1" i="0" noProof="1" smtClean="0">
                <a:solidFill>
                  <a:srgbClr val="000000"/>
                </a:solidFill>
                <a:latin typeface="Arial"/>
                <a:ea typeface="+mn-ea"/>
                <a:cs typeface="+mn-cs"/>
              </a:rPr>
              <a:t>disable</a:t>
            </a:r>
            <a:r>
              <a:rPr lang="es-ES" sz="1200" b="0" i="0" noProof="1" smtClean="0">
                <a:solidFill>
                  <a:srgbClr val="000000"/>
                </a:solidFill>
                <a:latin typeface="Arial"/>
                <a:ea typeface="+mn-ea"/>
                <a:cs typeface="+mn-cs"/>
              </a:rPr>
              <a:t> se usan para cambiar la CLI entre el modo EXEC del usuario y el modo EXEC privilegiado, respectivamente.</a:t>
            </a:r>
            <a:endParaRPr lang="es-ES" sz="1200" b="0" i="0" noProof="1">
              <a:solidFill>
                <a:srgbClr val="000000"/>
              </a:solidFill>
              <a:latin typeface="Arial"/>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C41463F0-4B87-4884-AF35-DA47D97BACAF}" type="slidenum">
              <a:rPr lang="en-US" sz="800" b="0" i="0">
                <a:solidFill>
                  <a:schemeClr val="tx1"/>
                </a:solidFill>
                <a:latin typeface="Arial"/>
                <a:ea typeface="+mn-ea"/>
                <a:cs typeface="+mn-cs"/>
              </a:rPr>
              <a:pPr algn="r" defTabSz="903244">
                <a:lnSpc>
                  <a:spcPct val="100000"/>
                </a:lnSpc>
                <a:buNone/>
              </a:pPr>
              <a:t>18</a:t>
            </a:fld>
            <a:endParaRPr lang="en-US" sz="8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2.1.3.5  Navegación entre los modos de IOS (continuación)</a:t>
            </a:r>
          </a:p>
          <a:p>
            <a:pPr marL="112746" indent="-112746" algn="l" defTabSz="1020745">
              <a:lnSpc>
                <a:spcPct val="80000"/>
              </a:lnSpc>
              <a:buNone/>
            </a:pPr>
            <a:endParaRPr lang="es-ES" noProof="1" smtClean="0"/>
          </a:p>
          <a:p>
            <a:pPr marL="112746" indent="-112746" algn="l" defTabSz="1020745">
              <a:lnSpc>
                <a:spcPct val="80000"/>
              </a:lnSpc>
              <a:buNone/>
            </a:pPr>
            <a:r>
              <a:rPr lang="es-ES" sz="1200" b="0" i="0" noProof="1" smtClean="0">
                <a:solidFill>
                  <a:srgbClr val="000000"/>
                </a:solidFill>
                <a:latin typeface="Arial"/>
                <a:ea typeface="+mn-ea"/>
                <a:cs typeface="+mn-cs"/>
              </a:rPr>
              <a:t>Para pasar del modo de configuración global al modo EXEC privilegiado, introduzca el comando</a:t>
            </a:r>
            <a:r>
              <a:rPr lang="es-ES" sz="1200" b="1" i="0" noProof="1" smtClean="0">
                <a:solidFill>
                  <a:srgbClr val="000000"/>
                </a:solidFill>
                <a:latin typeface="Arial"/>
                <a:ea typeface="+mn-ea"/>
                <a:cs typeface="+mn-cs"/>
              </a:rPr>
              <a:t> exit.</a:t>
            </a:r>
            <a:endParaRPr lang="es-ES" noProof="1" smtClean="0"/>
          </a:p>
          <a:p>
            <a:pPr marL="112746" indent="-112746" algn="l" defTabSz="1020745">
              <a:lnSpc>
                <a:spcPct val="80000"/>
              </a:lnSpc>
              <a:buNone/>
            </a:pPr>
            <a:endParaRPr lang="es-ES" noProof="1" smtClean="0"/>
          </a:p>
          <a:p>
            <a:pPr marL="112746" indent="-112746" algn="l" defTabSz="1020745">
              <a:lnSpc>
                <a:spcPct val="80000"/>
              </a:lnSpc>
              <a:buNone/>
            </a:pPr>
            <a:r>
              <a:rPr lang="es-ES" sz="1200" b="0" i="0" noProof="1" smtClean="0">
                <a:solidFill>
                  <a:srgbClr val="000000"/>
                </a:solidFill>
                <a:latin typeface="Arial"/>
                <a:ea typeface="+mn-ea"/>
                <a:cs typeface="+mn-cs"/>
              </a:rPr>
              <a:t>Para pasar de cualquier submodo del modo de configuración global al modo que se encuentra un nivel más arriba en la jerarquía, introduzca el comando </a:t>
            </a:r>
            <a:r>
              <a:rPr lang="es-ES" sz="1200" b="1" i="0" noProof="1" smtClean="0">
                <a:solidFill>
                  <a:srgbClr val="000000"/>
                </a:solidFill>
                <a:latin typeface="Arial"/>
                <a:ea typeface="+mn-ea"/>
                <a:cs typeface="+mn-cs"/>
              </a:rPr>
              <a:t>exit</a:t>
            </a:r>
            <a:r>
              <a:rPr lang="es-ES" sz="1200" b="0" i="0" noProof="1" smtClean="0">
                <a:solidFill>
                  <a:srgbClr val="000000"/>
                </a:solidFill>
                <a:latin typeface="Arial"/>
                <a:ea typeface="+mn-ea"/>
                <a:cs typeface="+mn-cs"/>
              </a:rPr>
              <a:t>.</a:t>
            </a:r>
          </a:p>
          <a:p>
            <a:pPr marL="112746" indent="-112746" algn="l" defTabSz="1020745">
              <a:lnSpc>
                <a:spcPct val="80000"/>
              </a:lnSpc>
              <a:buNone/>
            </a:pPr>
            <a:endParaRPr lang="es-ES" noProof="1" smtClean="0"/>
          </a:p>
          <a:p>
            <a:pPr marL="112746" indent="-112746" algn="l" defTabSz="1020745">
              <a:lnSpc>
                <a:spcPct val="80000"/>
              </a:lnSpc>
              <a:buNone/>
            </a:pPr>
            <a:r>
              <a:rPr lang="es-ES" sz="1200" b="0" i="0" noProof="1" smtClean="0">
                <a:solidFill>
                  <a:srgbClr val="000000"/>
                </a:solidFill>
                <a:latin typeface="Arial"/>
                <a:ea typeface="+mn-ea"/>
                <a:cs typeface="+mn-cs"/>
              </a:rPr>
              <a:t>Para pasar de cualquier submodo del modo EXEC privilegiado al modo EXEC privilegiado, introduzca el comando </a:t>
            </a:r>
            <a:r>
              <a:rPr lang="es-ES" sz="1200" b="1" i="0" noProof="1" smtClean="0">
                <a:solidFill>
                  <a:srgbClr val="000000"/>
                </a:solidFill>
                <a:latin typeface="Arial"/>
                <a:ea typeface="+mn-ea"/>
                <a:cs typeface="+mn-cs"/>
              </a:rPr>
              <a:t>end</a:t>
            </a:r>
            <a:r>
              <a:rPr lang="es-ES" sz="1200" b="0" i="0" noProof="1" smtClean="0">
                <a:solidFill>
                  <a:srgbClr val="000000"/>
                </a:solidFill>
                <a:latin typeface="Arial"/>
                <a:ea typeface="+mn-ea"/>
                <a:cs typeface="+mn-cs"/>
              </a:rPr>
              <a:t> o presione la combinación de teclas </a:t>
            </a:r>
            <a:r>
              <a:rPr lang="es-ES" sz="1200" b="1" i="0" noProof="1" smtClean="0">
                <a:solidFill>
                  <a:srgbClr val="000000"/>
                </a:solidFill>
                <a:latin typeface="Arial"/>
                <a:ea typeface="+mn-ea"/>
                <a:cs typeface="+mn-cs"/>
              </a:rPr>
              <a:t>Ctrl+Z</a:t>
            </a:r>
            <a:r>
              <a:rPr lang="es-ES" sz="1200" b="0" i="0" noProof="1" smtClean="0">
                <a:solidFill>
                  <a:srgbClr val="000000"/>
                </a:solidFill>
                <a:latin typeface="Arial"/>
                <a:ea typeface="+mn-ea"/>
                <a:cs typeface="+mn-cs"/>
              </a:rPr>
              <a:t>. </a:t>
            </a:r>
          </a:p>
          <a:p>
            <a:pPr marL="112746" indent="-112746" algn="l" defTabSz="1020745">
              <a:lnSpc>
                <a:spcPct val="80000"/>
              </a:lnSpc>
              <a:buNone/>
            </a:pPr>
            <a:endParaRPr lang="es-ES" noProof="1" smtClean="0"/>
          </a:p>
          <a:p>
            <a:pPr marL="112746" indent="-112746" algn="l" defTabSz="1020745">
              <a:lnSpc>
                <a:spcPct val="80000"/>
              </a:lnSpc>
              <a:buNone/>
            </a:pPr>
            <a:r>
              <a:rPr lang="es-ES" sz="1200" b="0" i="0" noProof="1" smtClean="0">
                <a:solidFill>
                  <a:srgbClr val="000000"/>
                </a:solidFill>
                <a:latin typeface="Arial"/>
                <a:ea typeface="+mn-ea"/>
                <a:cs typeface="+mn-cs"/>
              </a:rPr>
              <a:t>Para pasar de cualquier submodo del modo de configuración global a otro submodo “inmediato” de dicho modo, solo debe introducir el comando correspondiente que normalmente se introduce en el modo de configuración global.</a:t>
            </a:r>
            <a:endParaRPr lang="es-ES" sz="1200" b="0" i="0" noProof="1">
              <a:solidFill>
                <a:srgbClr val="000000"/>
              </a:solidFill>
              <a:latin typeface="Arial"/>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C0BEDF71-DB3B-4331-A284-9199DC5A16E8}" type="slidenum">
              <a:rPr lang="en-US" sz="800" b="0" i="0">
                <a:solidFill>
                  <a:schemeClr val="tx1"/>
                </a:solidFill>
                <a:latin typeface="Arial"/>
                <a:ea typeface="+mn-ea"/>
                <a:cs typeface="+mn-cs"/>
              </a:rPr>
              <a:pPr algn="r" defTabSz="903244">
                <a:lnSpc>
                  <a:spcPct val="100000"/>
                </a:lnSpc>
                <a:buNone/>
              </a:pPr>
              <a:t>19</a:t>
            </a:fld>
            <a:endParaRPr lang="en-US" sz="8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2.1.4.1  Estructura de los comandos de IOS</a:t>
            </a:r>
          </a:p>
          <a:p>
            <a:pPr marL="112746" indent="-112746" algn="l" defTabSz="1020745">
              <a:lnSpc>
                <a:spcPct val="80000"/>
              </a:lnSpc>
              <a:buNone/>
            </a:pPr>
            <a:endParaRPr lang="es-ES" noProof="1" smtClean="0"/>
          </a:p>
          <a:p>
            <a:pPr marL="112746" indent="-112746" algn="l" defTabSz="1020745">
              <a:lnSpc>
                <a:spcPct val="80000"/>
              </a:lnSpc>
              <a:buNone/>
            </a:pPr>
            <a:r>
              <a:rPr lang="es-ES" sz="1200" b="0" i="0" noProof="1" smtClean="0">
                <a:solidFill>
                  <a:srgbClr val="000000"/>
                </a:solidFill>
                <a:latin typeface="Arial"/>
                <a:ea typeface="+mn-ea"/>
                <a:cs typeface="+mn-cs"/>
              </a:rPr>
              <a:t>Cada comando de IOS tiene una sintaxis o formato específico y puede ejecutarse solamente en el modo adecuado.</a:t>
            </a:r>
          </a:p>
          <a:p>
            <a:pPr marL="112746" indent="-112746" algn="l" defTabSz="1020745">
              <a:lnSpc>
                <a:spcPct val="80000"/>
              </a:lnSpc>
              <a:buNone/>
            </a:pPr>
            <a:endParaRPr lang="es-ES" noProof="1" smtClean="0"/>
          </a:p>
          <a:p>
            <a:pPr marL="112746" indent="-112746" algn="l" defTabSz="1020745">
              <a:lnSpc>
                <a:spcPct val="80000"/>
              </a:lnSpc>
              <a:buNone/>
            </a:pPr>
            <a:r>
              <a:rPr lang="es-ES" sz="1200" b="0" i="0" noProof="1" smtClean="0">
                <a:solidFill>
                  <a:srgbClr val="000000"/>
                </a:solidFill>
                <a:latin typeface="Arial"/>
                <a:ea typeface="+mn-ea"/>
                <a:cs typeface="+mn-cs"/>
              </a:rPr>
              <a:t>Los comandos no distinguen mayúsculas de minúsculas. A continuación del comando siguen una o más palabras clave y argumentos.</a:t>
            </a:r>
          </a:p>
          <a:p>
            <a:pPr marL="112746" indent="-112746" algn="l" defTabSz="1020745">
              <a:lnSpc>
                <a:spcPct val="80000"/>
              </a:lnSpc>
              <a:buNone/>
            </a:pPr>
            <a:endParaRPr lang="es-ES" noProof="1" smtClean="0"/>
          </a:p>
          <a:p>
            <a:pPr marL="112746" indent="-112746" algn="l" defTabSz="1020745">
              <a:lnSpc>
                <a:spcPct val="80000"/>
              </a:lnSpc>
              <a:buNone/>
            </a:pPr>
            <a:r>
              <a:rPr lang="es-ES" sz="1200" b="0" i="0" noProof="1" smtClean="0">
                <a:solidFill>
                  <a:srgbClr val="000000"/>
                </a:solidFill>
                <a:latin typeface="Arial"/>
                <a:ea typeface="+mn-ea"/>
                <a:cs typeface="+mn-cs"/>
              </a:rPr>
              <a:t>A diferencia de una palabra clave, generalmente un argumento no es una palabra predefinida. Un argumento es una variable o un valor definido por el usuario.</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Switch&gt; </a:t>
            </a:r>
            <a:r>
              <a:rPr lang="es-ES" sz="1200" b="1" i="0" noProof="1" smtClean="0">
                <a:solidFill>
                  <a:srgbClr val="000000"/>
                </a:solidFill>
                <a:latin typeface="Arial"/>
                <a:ea typeface="+mn-ea"/>
                <a:cs typeface="+mn-cs"/>
              </a:rPr>
              <a:t>ping</a:t>
            </a:r>
            <a:r>
              <a:rPr lang="es-ES" sz="1200" b="0" i="0" noProof="1" smtClean="0">
                <a:solidFill>
                  <a:srgbClr val="000000"/>
                </a:solidFill>
                <a:latin typeface="Arial"/>
                <a:ea typeface="+mn-ea"/>
                <a:cs typeface="+mn-cs"/>
              </a:rPr>
              <a:t> </a:t>
            </a:r>
            <a:r>
              <a:rPr lang="es-ES" sz="1200" b="0" i="1" noProof="1" smtClean="0">
                <a:solidFill>
                  <a:srgbClr val="000000"/>
                </a:solidFill>
                <a:latin typeface="Arial"/>
                <a:ea typeface="+mn-ea"/>
                <a:cs typeface="+mn-cs"/>
              </a:rPr>
              <a:t>dirección IP</a:t>
            </a:r>
            <a:endParaRPr lang="es-ES" noProof="1" smtClean="0"/>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Switch&gt; </a:t>
            </a:r>
            <a:r>
              <a:rPr lang="es-ES" sz="1200" b="1" i="0" noProof="1" smtClean="0">
                <a:solidFill>
                  <a:srgbClr val="000000"/>
                </a:solidFill>
                <a:latin typeface="Arial"/>
                <a:ea typeface="+mn-ea"/>
                <a:cs typeface="+mn-cs"/>
              </a:rPr>
              <a:t>ping</a:t>
            </a:r>
            <a:r>
              <a:rPr lang="es-ES" sz="1200" b="0" i="0" noProof="1" smtClean="0">
                <a:solidFill>
                  <a:srgbClr val="000000"/>
                </a:solidFill>
                <a:latin typeface="Arial"/>
                <a:ea typeface="+mn-ea"/>
                <a:cs typeface="+mn-cs"/>
              </a:rPr>
              <a:t> </a:t>
            </a:r>
            <a:r>
              <a:rPr lang="es-ES" sz="1200" b="1" i="0" noProof="1" smtClean="0">
                <a:solidFill>
                  <a:srgbClr val="000000"/>
                </a:solidFill>
                <a:latin typeface="Arial"/>
                <a:ea typeface="+mn-ea"/>
                <a:cs typeface="+mn-cs"/>
              </a:rPr>
              <a:t>10.10.10.5</a:t>
            </a:r>
            <a:endParaRPr lang="es-ES" noProof="1" smtClean="0"/>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El comando es </a:t>
            </a:r>
            <a:r>
              <a:rPr lang="es-ES" sz="1200" b="1" i="0" noProof="1" smtClean="0">
                <a:solidFill>
                  <a:srgbClr val="000000"/>
                </a:solidFill>
                <a:latin typeface="Arial"/>
                <a:ea typeface="+mn-ea"/>
                <a:cs typeface="+mn-cs"/>
              </a:rPr>
              <a:t>ping</a:t>
            </a:r>
            <a:r>
              <a:rPr lang="es-ES" sz="1200" b="0" i="0" noProof="1" smtClean="0">
                <a:solidFill>
                  <a:srgbClr val="000000"/>
                </a:solidFill>
                <a:latin typeface="Arial"/>
                <a:ea typeface="+mn-ea"/>
                <a:cs typeface="+mn-cs"/>
              </a:rPr>
              <a:t>, y el argumento definido por el usuario es la dirección IP </a:t>
            </a:r>
            <a:r>
              <a:rPr lang="es-ES" sz="1200" b="1" i="0" noProof="1" smtClean="0">
                <a:solidFill>
                  <a:srgbClr val="000000"/>
                </a:solidFill>
                <a:latin typeface="Arial"/>
                <a:ea typeface="+mn-ea"/>
                <a:cs typeface="+mn-cs"/>
              </a:rPr>
              <a:t>10.10.10.5</a:t>
            </a:r>
            <a:r>
              <a:rPr lang="es-ES" sz="1200" b="0" i="0" noProof="1" smtClean="0">
                <a:solidFill>
                  <a:srgbClr val="000000"/>
                </a:solidFill>
                <a:latin typeface="Arial"/>
                <a:ea typeface="+mn-ea"/>
                <a:cs typeface="+mn-cs"/>
              </a:rPr>
              <a:t>.</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De manera similar, la sintaxis para introducir el comando </a:t>
            </a:r>
            <a:r>
              <a:rPr lang="es-ES" sz="1200" b="1" i="0" noProof="1" smtClean="0">
                <a:solidFill>
                  <a:srgbClr val="000000"/>
                </a:solidFill>
                <a:latin typeface="Arial"/>
                <a:ea typeface="+mn-ea"/>
                <a:cs typeface="+mn-cs"/>
              </a:rPr>
              <a:t>traceroute</a:t>
            </a:r>
            <a:r>
              <a:rPr lang="es-ES" sz="1200" b="0" i="0" noProof="1" smtClean="0">
                <a:solidFill>
                  <a:srgbClr val="000000"/>
                </a:solidFill>
                <a:latin typeface="Arial"/>
                <a:ea typeface="+mn-ea"/>
                <a:cs typeface="+mn-cs"/>
              </a:rPr>
              <a:t> es:</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Switch&gt; </a:t>
            </a:r>
            <a:r>
              <a:rPr lang="es-ES" sz="1200" b="1" i="0" noProof="1" smtClean="0">
                <a:solidFill>
                  <a:srgbClr val="000000"/>
                </a:solidFill>
                <a:latin typeface="Arial"/>
                <a:ea typeface="+mn-ea"/>
                <a:cs typeface="+mn-cs"/>
              </a:rPr>
              <a:t>traceroute </a:t>
            </a:r>
            <a:r>
              <a:rPr lang="es-ES" sz="1200" b="0" i="1" noProof="1" smtClean="0">
                <a:solidFill>
                  <a:srgbClr val="000000"/>
                </a:solidFill>
                <a:latin typeface="Arial"/>
                <a:ea typeface="+mn-ea"/>
                <a:cs typeface="+mn-cs"/>
              </a:rPr>
              <a:t>dirección IP</a:t>
            </a:r>
            <a:endParaRPr lang="es-ES" noProof="1" smtClean="0"/>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Switch&gt; </a:t>
            </a:r>
            <a:r>
              <a:rPr lang="es-ES" sz="1200" b="1" i="0" noProof="1" smtClean="0">
                <a:solidFill>
                  <a:srgbClr val="000000"/>
                </a:solidFill>
                <a:latin typeface="Arial"/>
                <a:ea typeface="+mn-ea"/>
                <a:cs typeface="+mn-cs"/>
              </a:rPr>
              <a:t>traceroute 192.168.254.254</a:t>
            </a:r>
            <a:endParaRPr lang="es-ES" noProof="1" smtClean="0"/>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El comando es </a:t>
            </a:r>
            <a:r>
              <a:rPr lang="es-ES" sz="1200" b="1" i="0" noProof="1" smtClean="0">
                <a:solidFill>
                  <a:srgbClr val="000000"/>
                </a:solidFill>
                <a:latin typeface="Arial"/>
                <a:ea typeface="+mn-ea"/>
                <a:cs typeface="+mn-cs"/>
              </a:rPr>
              <a:t>traceroute</a:t>
            </a:r>
            <a:r>
              <a:rPr lang="es-ES" sz="1200" b="0" i="0" noProof="1" smtClean="0">
                <a:solidFill>
                  <a:srgbClr val="000000"/>
                </a:solidFill>
                <a:latin typeface="Arial"/>
                <a:ea typeface="+mn-ea"/>
                <a:cs typeface="+mn-cs"/>
              </a:rPr>
              <a:t>, y el argumento definido por el usuario es la dirección IP </a:t>
            </a:r>
            <a:r>
              <a:rPr lang="es-ES" sz="1200" b="1" i="0" noProof="1" smtClean="0">
                <a:solidFill>
                  <a:srgbClr val="000000"/>
                </a:solidFill>
                <a:latin typeface="Arial"/>
                <a:ea typeface="+mn-ea"/>
                <a:cs typeface="+mn-cs"/>
              </a:rPr>
              <a:t>192.168.254.254</a:t>
            </a:r>
            <a:r>
              <a:rPr lang="es-ES" sz="1200" b="0" i="0" noProof="1" smtClean="0">
                <a:solidFill>
                  <a:srgbClr val="000000"/>
                </a:solidFill>
                <a:latin typeface="Arial"/>
                <a:ea typeface="+mn-ea"/>
                <a:cs typeface="+mn-cs"/>
              </a:rPr>
              <a:t>.</a:t>
            </a:r>
          </a:p>
          <a:p>
            <a:pPr marL="112746" indent="-112746" algn="l" defTabSz="1020745">
              <a:lnSpc>
                <a:spcPct val="80000"/>
              </a:lnSpc>
              <a:buNone/>
            </a:pPr>
            <a:endParaRPr lang="es-ES" noProof="1" smtClean="0"/>
          </a:p>
          <a:p>
            <a:pPr marL="112746" indent="-112746" algn="l" defTabSz="1020745">
              <a:lnSpc>
                <a:spcPct val="80000"/>
              </a:lnSpc>
              <a:buNone/>
            </a:pPr>
            <a:endParaRPr lang="es-ES" noProof="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72AAE223-5F1F-4187-AFD7-ECAC8FE14986}" type="slidenum">
              <a:rPr lang="en-US" sz="800" b="0" i="0">
                <a:solidFill>
                  <a:schemeClr val="tx1"/>
                </a:solidFill>
                <a:latin typeface="Arial"/>
                <a:ea typeface="+mn-ea"/>
                <a:cs typeface="+mn-cs"/>
              </a:rPr>
              <a:pPr algn="r" defTabSz="903244">
                <a:lnSpc>
                  <a:spcPct val="100000"/>
                </a:lnSpc>
                <a:buNone/>
              </a:pPr>
              <a:t>2</a:t>
            </a:fld>
            <a:endParaRPr lang="en-US" sz="8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buNone/>
            </a:pPr>
            <a:r>
              <a:rPr lang="es-ES" sz="1200" b="1" i="0" noProof="0" dirty="0" smtClean="0">
                <a:solidFill>
                  <a:srgbClr val="000000"/>
                </a:solidFill>
                <a:latin typeface="Arial"/>
                <a:ea typeface="+mn-ea"/>
                <a:cs typeface="+mn-cs"/>
              </a:rPr>
              <a:t>Capítulo 2: Objetivos</a:t>
            </a:r>
            <a:endParaRPr lang="es-ES" sz="1200" b="1" i="0" noProof="0" dirty="0">
              <a:solidFill>
                <a:srgbClr val="000000"/>
              </a:solidFill>
              <a:latin typeface="Arial"/>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DBC93FC5-82C6-451F-856B-C46ABE96BF04}" type="slidenum">
              <a:rPr lang="en-US" sz="800" b="0" i="0">
                <a:solidFill>
                  <a:schemeClr val="tx1"/>
                </a:solidFill>
                <a:latin typeface="Arial"/>
                <a:ea typeface="+mn-ea"/>
                <a:cs typeface="+mn-cs"/>
              </a:rPr>
              <a:pPr algn="r" defTabSz="903244">
                <a:lnSpc>
                  <a:spcPct val="100000"/>
                </a:lnSpc>
                <a:buNone/>
              </a:pPr>
              <a:t>20</a:t>
            </a:fld>
            <a:endParaRPr lang="en-US" sz="8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2.1.4.2  Referencia de comandos de Cisco IOS</a:t>
            </a:r>
          </a:p>
          <a:p>
            <a:pPr marL="112746" indent="-112746" algn="l" defTabSz="1020745">
              <a:lnSpc>
                <a:spcPct val="80000"/>
              </a:lnSpc>
              <a:buNone/>
            </a:pPr>
            <a:endParaRPr lang="es-ES" noProof="1" smtClean="0"/>
          </a:p>
          <a:p>
            <a:pPr marL="112746" indent="-112746" algn="l" defTabSz="1020745">
              <a:lnSpc>
                <a:spcPct val="80000"/>
              </a:lnSpc>
              <a:buNone/>
            </a:pPr>
            <a:r>
              <a:rPr lang="es-ES" sz="1200" b="0" i="0" noProof="1" smtClean="0">
                <a:solidFill>
                  <a:srgbClr val="000000"/>
                </a:solidFill>
                <a:latin typeface="Arial"/>
                <a:ea typeface="+mn-ea"/>
                <a:cs typeface="+mn-cs"/>
              </a:rPr>
              <a:t>La referencia de comandos es un recurso fundamental que los ingenieros de redes utilizan para revisar diversas características de un comando de IOS determinado. </a:t>
            </a:r>
            <a:endParaRPr lang="es-ES" sz="1200" b="0" i="0" noProof="1">
              <a:solidFill>
                <a:srgbClr val="000000"/>
              </a:solidFill>
              <a:latin typeface="Arial"/>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6F4E0352-9AC4-4BF7-8437-99DDEB68E4B8}" type="slidenum">
              <a:rPr lang="en-US" sz="800" b="0" i="0">
                <a:solidFill>
                  <a:schemeClr val="tx1"/>
                </a:solidFill>
                <a:latin typeface="Arial"/>
                <a:ea typeface="+mn-ea"/>
                <a:cs typeface="+mn-cs"/>
              </a:rPr>
              <a:pPr algn="r" defTabSz="903244">
                <a:lnSpc>
                  <a:spcPct val="100000"/>
                </a:lnSpc>
                <a:buNone/>
              </a:pPr>
              <a:t>21</a:t>
            </a:fld>
            <a:endParaRPr lang="en-US" sz="8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2.1.4.3  Ayuda contextual</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El IOS ofrece varias formas de ayuda:</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Ayuda contextual</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Verificación de la sintaxis del comando</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Teclas de acceso rápido y métodos abreviados</a:t>
            </a:r>
          </a:p>
          <a:p>
            <a:pPr marL="112746" indent="-112746" algn="l" defTabSz="1020745">
              <a:lnSpc>
                <a:spcPct val="80000"/>
              </a:lnSpc>
              <a:buNone/>
            </a:pPr>
            <a:endParaRPr lang="es-ES" noProof="1"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CB17BCE3-D07B-4105-835F-C584C80D9F47}" type="slidenum">
              <a:rPr lang="en-US" sz="800" b="0" i="0">
                <a:solidFill>
                  <a:schemeClr val="tx1"/>
                </a:solidFill>
                <a:latin typeface="Arial"/>
                <a:ea typeface="+mn-ea"/>
                <a:cs typeface="+mn-cs"/>
              </a:rPr>
              <a:pPr algn="r" defTabSz="903244">
                <a:lnSpc>
                  <a:spcPct val="100000"/>
                </a:lnSpc>
                <a:buNone/>
              </a:pPr>
              <a:t>22</a:t>
            </a:fld>
            <a:endParaRPr lang="en-US" sz="800" smtClean="0"/>
          </a:p>
        </p:txBody>
      </p:sp>
      <p:sp>
        <p:nvSpPr>
          <p:cNvPr id="78851"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2.1.4.4  Revisión de sintaxis de comandos</a:t>
            </a:r>
          </a:p>
          <a:p>
            <a:pPr marL="112746" indent="-112746" algn="l" defTabSz="1020745">
              <a:lnSpc>
                <a:spcPct val="80000"/>
              </a:lnSpc>
              <a:buNone/>
            </a:pPr>
            <a:endParaRPr lang="es-ES" noProof="1" smtClean="0"/>
          </a:p>
          <a:p>
            <a:pPr marL="0" indent="0" algn="l" defTabSz="1020745">
              <a:buNone/>
            </a:pPr>
            <a:r>
              <a:rPr lang="es-ES" sz="1200" b="0" i="0" noProof="1" smtClean="0">
                <a:solidFill>
                  <a:srgbClr val="000000"/>
                </a:solidFill>
                <a:latin typeface="Arial"/>
                <a:ea typeface="+mn-ea"/>
                <a:cs typeface="+mn-cs"/>
              </a:rPr>
              <a:t>Existen tres tipos diferentes de mensajes de error:</a:t>
            </a:r>
          </a:p>
          <a:p>
            <a:pPr marL="112746" indent="-112746" algn="l" defTabSz="1020745">
              <a:buClr>
                <a:srgbClr val="000000"/>
              </a:buClr>
              <a:buSzPct val="100000"/>
              <a:buChar char="•"/>
            </a:pPr>
            <a:r>
              <a:rPr lang="es-ES" sz="1200" b="0" i="0" noProof="1" smtClean="0">
                <a:solidFill>
                  <a:srgbClr val="000000"/>
                </a:solidFill>
                <a:latin typeface="Arial"/>
                <a:ea typeface="+mn-ea"/>
                <a:cs typeface="+mn-cs"/>
              </a:rPr>
              <a:t>Ambiguous command (comando ambiguo)</a:t>
            </a:r>
          </a:p>
          <a:p>
            <a:pPr marL="112746" indent="-112746" algn="l" defTabSz="1020745">
              <a:buClr>
                <a:srgbClr val="000000"/>
              </a:buClr>
              <a:buSzPct val="100000"/>
              <a:buChar char="•"/>
            </a:pPr>
            <a:r>
              <a:rPr lang="es-ES" sz="1200" b="0" i="0" noProof="1" smtClean="0">
                <a:solidFill>
                  <a:srgbClr val="000000"/>
                </a:solidFill>
                <a:latin typeface="Arial"/>
                <a:ea typeface="+mn-ea"/>
                <a:cs typeface="+mn-cs"/>
              </a:rPr>
              <a:t>Incomplete command (comando incompleto)</a:t>
            </a:r>
          </a:p>
          <a:p>
            <a:pPr marL="112746" indent="-112746" algn="l" defTabSz="1020745">
              <a:buClr>
                <a:srgbClr val="000000"/>
              </a:buClr>
              <a:buSzPct val="100000"/>
              <a:buChar char="•"/>
            </a:pPr>
            <a:r>
              <a:rPr lang="es-ES" sz="1200" b="0" i="0" noProof="1" smtClean="0">
                <a:solidFill>
                  <a:srgbClr val="000000"/>
                </a:solidFill>
                <a:latin typeface="Arial"/>
                <a:ea typeface="+mn-ea"/>
                <a:cs typeface="+mn-cs"/>
              </a:rPr>
              <a:t>Incorrect command (comando incorrecto)</a:t>
            </a:r>
          </a:p>
          <a:p>
            <a:pPr marL="112746" indent="-112746" algn="l" defTabSz="1020745">
              <a:lnSpc>
                <a:spcPct val="80000"/>
              </a:lnSpc>
              <a:buNone/>
            </a:pPr>
            <a:endParaRPr lang="es-ES" noProof="1"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264E3AC7-8938-4069-86CB-09214F4A72AF}" type="slidenum">
              <a:rPr lang="en-US" sz="800" b="0" i="0">
                <a:solidFill>
                  <a:schemeClr val="tx1"/>
                </a:solidFill>
                <a:latin typeface="Arial"/>
                <a:ea typeface="+mn-ea"/>
                <a:cs typeface="+mn-cs"/>
              </a:rPr>
              <a:pPr algn="r" defTabSz="903244">
                <a:lnSpc>
                  <a:spcPct val="100000"/>
                </a:lnSpc>
                <a:buNone/>
              </a:pPr>
              <a:t>23</a:t>
            </a:fld>
            <a:endParaRPr lang="en-US" sz="8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2.1.4.5  Teclas de acceso rápido y métodos abreviados</a:t>
            </a:r>
          </a:p>
          <a:p>
            <a:pPr marL="112746" indent="-112746" algn="l" defTabSz="1020745">
              <a:lnSpc>
                <a:spcPct val="80000"/>
              </a:lnSpc>
              <a:buNone/>
            </a:pPr>
            <a:endParaRPr lang="es-ES" noProof="1" smtClean="0"/>
          </a:p>
          <a:p>
            <a:pPr marL="112746" indent="-112746" algn="l" defTabSz="1020745">
              <a:lnSpc>
                <a:spcPct val="80000"/>
              </a:lnSpc>
              <a:buNone/>
            </a:pPr>
            <a:r>
              <a:rPr lang="es-ES" sz="1200" b="0" i="0" noProof="1" smtClean="0">
                <a:solidFill>
                  <a:srgbClr val="000000"/>
                </a:solidFill>
                <a:latin typeface="Arial"/>
                <a:ea typeface="+mn-ea"/>
                <a:cs typeface="+mn-cs"/>
              </a:rPr>
              <a:t>Tabulación: se trata de una buena técnica para usar cuando se está aprendiendo, porque permite ver la palabra completa utilizada para el comando o la palabra clave.</a:t>
            </a:r>
          </a:p>
          <a:p>
            <a:pPr marL="112746" indent="-112746" algn="l" defTabSz="1020745">
              <a:lnSpc>
                <a:spcPct val="80000"/>
              </a:lnSpc>
              <a:buNone/>
            </a:pPr>
            <a:endParaRPr lang="es-ES" noProof="1" smtClean="0"/>
          </a:p>
          <a:p>
            <a:pPr marL="112746" indent="-112746" algn="l" defTabSz="1020745">
              <a:lnSpc>
                <a:spcPct val="80000"/>
              </a:lnSpc>
              <a:buNone/>
            </a:pPr>
            <a:r>
              <a:rPr lang="es-ES" sz="1200" b="0" i="0" noProof="1" smtClean="0">
                <a:solidFill>
                  <a:srgbClr val="000000"/>
                </a:solidFill>
                <a:latin typeface="Arial"/>
                <a:ea typeface="+mn-ea"/>
                <a:cs typeface="+mn-cs"/>
              </a:rPr>
              <a:t>Ctrl-Z: dado que el IOS tiene una estructura de modos jerárquica, el usuario puede encontrarse varios niveles hacia abajo. En lugar de salir de cada modo en forma individual, utilice </a:t>
            </a:r>
            <a:r>
              <a:rPr lang="es-ES" sz="1200" b="1" i="0" noProof="1" smtClean="0">
                <a:solidFill>
                  <a:srgbClr val="000000"/>
                </a:solidFill>
                <a:latin typeface="Arial"/>
                <a:ea typeface="+mn-ea"/>
                <a:cs typeface="+mn-cs"/>
              </a:rPr>
              <a:t>Ctrl-Z</a:t>
            </a:r>
            <a:r>
              <a:rPr lang="es-ES" sz="1200" b="0" i="0" noProof="1" smtClean="0">
                <a:solidFill>
                  <a:srgbClr val="000000"/>
                </a:solidFill>
                <a:latin typeface="Arial"/>
                <a:ea typeface="+mn-ea"/>
                <a:cs typeface="+mn-cs"/>
              </a:rPr>
              <a:t> para volver directamente a la petición de entrada de EXEC privilegiado en el nivel superior.</a:t>
            </a:r>
          </a:p>
          <a:p>
            <a:pPr marL="112746" indent="-112746" algn="l" defTabSz="1020745">
              <a:lnSpc>
                <a:spcPct val="80000"/>
              </a:lnSpc>
              <a:buNone/>
            </a:pPr>
            <a:endParaRPr lang="es-ES" noProof="1" smtClean="0"/>
          </a:p>
          <a:p>
            <a:pPr marL="112746" indent="-112746" algn="l" defTabSz="1020745">
              <a:lnSpc>
                <a:spcPct val="80000"/>
              </a:lnSpc>
              <a:buNone/>
            </a:pPr>
            <a:r>
              <a:rPr lang="es-ES" sz="1200" b="1" i="0" noProof="1" smtClean="0">
                <a:solidFill>
                  <a:srgbClr val="000000"/>
                </a:solidFill>
                <a:latin typeface="Arial"/>
                <a:ea typeface="+mn-ea"/>
                <a:cs typeface="+mn-cs"/>
              </a:rPr>
              <a:t>Ctrl-Mayús-6: uso de la secuencia de escape.</a:t>
            </a:r>
            <a:r>
              <a:rPr lang="es-ES" sz="1200" b="0" i="0" noProof="1" smtClean="0">
                <a:solidFill>
                  <a:srgbClr val="000000"/>
                </a:solidFill>
                <a:latin typeface="Arial"/>
                <a:ea typeface="+mn-ea"/>
                <a:cs typeface="+mn-cs"/>
              </a:rPr>
              <a:t> Cuando se inicia un proceso del IOS desde la CLI, como un ping o traceroute, el comando se ejecuta hasta que se termina o interrumpe. Mientras el proceso está en ejecución, la CLI no responde. Para interrumpir el resultado e interactuar con la CLI, presione </a:t>
            </a:r>
            <a:r>
              <a:rPr lang="es-ES" sz="1200" b="1" i="0" noProof="1" smtClean="0">
                <a:solidFill>
                  <a:srgbClr val="000000"/>
                </a:solidFill>
                <a:latin typeface="Arial"/>
                <a:ea typeface="+mn-ea"/>
                <a:cs typeface="+mn-cs"/>
              </a:rPr>
              <a:t>Ctrl-Mayús-6</a:t>
            </a:r>
            <a:r>
              <a:rPr lang="es-ES" sz="1200" b="0" i="0" noProof="1" smtClean="0">
                <a:solidFill>
                  <a:srgbClr val="000000"/>
                </a:solidFill>
                <a:latin typeface="Arial"/>
                <a:ea typeface="+mn-ea"/>
                <a:cs typeface="+mn-cs"/>
              </a:rPr>
              <a:t>.</a:t>
            </a:r>
          </a:p>
          <a:p>
            <a:pPr marL="112746" indent="-112746" algn="l" defTabSz="1020745">
              <a:lnSpc>
                <a:spcPct val="80000"/>
              </a:lnSpc>
              <a:buNone/>
            </a:pPr>
            <a:endParaRPr lang="es-ES" noProof="1" smtClean="0"/>
          </a:p>
          <a:p>
            <a:pPr marL="112746" indent="-112746" algn="l" defTabSz="1020745">
              <a:lnSpc>
                <a:spcPct val="80000"/>
              </a:lnSpc>
              <a:buNone/>
            </a:pPr>
            <a:r>
              <a:rPr lang="es-ES" sz="1200" b="0" i="0" noProof="1" smtClean="0">
                <a:solidFill>
                  <a:srgbClr val="000000"/>
                </a:solidFill>
                <a:latin typeface="Arial"/>
                <a:ea typeface="+mn-ea"/>
                <a:cs typeface="+mn-cs"/>
              </a:rPr>
              <a:t>Los comandos y las palabras clave pueden abreviarse a la cantidad mínima de caracteres que identifiquen una selección única. </a:t>
            </a:r>
            <a:endParaRPr lang="es-ES" sz="1200" b="0" i="0" noProof="1">
              <a:solidFill>
                <a:srgbClr val="000000"/>
              </a:solidFill>
              <a:latin typeface="Arial"/>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89E4A5FD-275F-4E74-B23A-F6BFAA7F3175}" type="slidenum">
              <a:rPr lang="en-US" sz="800" b="0" i="0">
                <a:solidFill>
                  <a:schemeClr val="tx1"/>
                </a:solidFill>
                <a:latin typeface="Arial"/>
                <a:ea typeface="+mn-ea"/>
                <a:cs typeface="+mn-cs"/>
              </a:rPr>
              <a:pPr algn="r" defTabSz="903244">
                <a:lnSpc>
                  <a:spcPct val="100000"/>
                </a:lnSpc>
                <a:buNone/>
              </a:pPr>
              <a:t>24</a:t>
            </a:fld>
            <a:endParaRPr lang="en-US" sz="80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2.1.4.6  Comandos de examen de IOS</a:t>
            </a:r>
          </a:p>
          <a:p>
            <a:pPr marL="112746" indent="-112746" algn="l" defTabSz="1020745">
              <a:lnSpc>
                <a:spcPct val="80000"/>
              </a:lnSpc>
              <a:buNone/>
            </a:pPr>
            <a:endParaRPr lang="es-ES" noProof="1" smtClean="0"/>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Utilice el comando </a:t>
            </a:r>
            <a:r>
              <a:rPr lang="es-ES" sz="1200" b="1" i="0" noProof="1" smtClean="0">
                <a:solidFill>
                  <a:srgbClr val="000000"/>
                </a:solidFill>
                <a:latin typeface="Arial"/>
                <a:ea typeface="+mn-ea"/>
                <a:cs typeface="+mn-cs"/>
              </a:rPr>
              <a:t>show?</a:t>
            </a:r>
            <a:r>
              <a:rPr lang="es-ES" sz="1200" b="0" i="0" noProof="1" smtClean="0">
                <a:solidFill>
                  <a:srgbClr val="000000"/>
                </a:solidFill>
                <a:latin typeface="Arial"/>
                <a:ea typeface="+mn-ea"/>
                <a:cs typeface="+mn-cs"/>
              </a:rPr>
              <a:t> para obtener una lista de los comandos disponibles en un modo o contexto determinado.</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Un comando </a:t>
            </a:r>
            <a:r>
              <a:rPr lang="es-ES" sz="1200" b="1" i="0" noProof="1" smtClean="0">
                <a:solidFill>
                  <a:srgbClr val="000000"/>
                </a:solidFill>
                <a:latin typeface="Arial"/>
                <a:ea typeface="+mn-ea"/>
                <a:cs typeface="+mn-cs"/>
              </a:rPr>
              <a:t>show</a:t>
            </a:r>
            <a:r>
              <a:rPr lang="es-ES" sz="1200" b="0" i="0" noProof="1" smtClean="0">
                <a:solidFill>
                  <a:srgbClr val="000000"/>
                </a:solidFill>
                <a:latin typeface="Arial"/>
                <a:ea typeface="+mn-ea"/>
                <a:cs typeface="+mn-cs"/>
              </a:rPr>
              <a:t> típico puede proporcionar información sobre la configuración, el funcionamiento y el estado de las partes de un dispositivo Cisco.</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Un comando </a:t>
            </a:r>
            <a:r>
              <a:rPr lang="es-ES" sz="1200" b="1" i="0" noProof="1" smtClean="0">
                <a:solidFill>
                  <a:srgbClr val="000000"/>
                </a:solidFill>
                <a:latin typeface="Arial"/>
                <a:ea typeface="+mn-ea"/>
                <a:cs typeface="+mn-cs"/>
              </a:rPr>
              <a:t>show </a:t>
            </a:r>
            <a:r>
              <a:rPr lang="es-ES" sz="1200" b="0" i="0" noProof="1" smtClean="0">
                <a:solidFill>
                  <a:srgbClr val="000000"/>
                </a:solidFill>
                <a:latin typeface="Arial"/>
                <a:ea typeface="+mn-ea"/>
                <a:cs typeface="+mn-cs"/>
              </a:rPr>
              <a:t>de uso frecuente es </a:t>
            </a:r>
            <a:r>
              <a:rPr lang="es-ES" sz="1200" b="1" i="0" noProof="1" smtClean="0">
                <a:solidFill>
                  <a:srgbClr val="000000"/>
                </a:solidFill>
                <a:latin typeface="Arial"/>
                <a:ea typeface="+mn-ea"/>
                <a:cs typeface="+mn-cs"/>
              </a:rPr>
              <a:t>show interfaces</a:t>
            </a:r>
            <a:r>
              <a:rPr lang="es-ES" sz="1200" b="0" i="0" noProof="1" smtClean="0">
                <a:solidFill>
                  <a:srgbClr val="000000"/>
                </a:solidFill>
                <a:latin typeface="Arial"/>
                <a:ea typeface="+mn-ea"/>
                <a:cs typeface="+mn-cs"/>
              </a:rPr>
              <a:t>. Este comando muestra estadísticas de todas las interfaces del dispositivo. Para ver las estadísticas de una interfaz específica, introduzca el comando </a:t>
            </a:r>
            <a:r>
              <a:rPr lang="es-ES" sz="1200" b="1" i="0" noProof="1" smtClean="0">
                <a:solidFill>
                  <a:srgbClr val="000000"/>
                </a:solidFill>
                <a:latin typeface="Arial"/>
                <a:ea typeface="+mn-ea"/>
                <a:cs typeface="+mn-cs"/>
              </a:rPr>
              <a:t>show interfaces</a:t>
            </a:r>
            <a:r>
              <a:rPr lang="es-ES" sz="1200" b="0" i="0" noProof="1" smtClean="0">
                <a:solidFill>
                  <a:srgbClr val="000000"/>
                </a:solidFill>
                <a:latin typeface="Arial"/>
                <a:ea typeface="+mn-ea"/>
                <a:cs typeface="+mn-cs"/>
              </a:rPr>
              <a:t> seguido del tipo de interfaz específico y el número de ranura o de puerto.</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Algunos otros comandos </a:t>
            </a:r>
            <a:r>
              <a:rPr lang="es-ES" sz="1200" b="1" i="0" noProof="1" smtClean="0">
                <a:solidFill>
                  <a:srgbClr val="000000"/>
                </a:solidFill>
                <a:latin typeface="Arial"/>
                <a:ea typeface="+mn-ea"/>
                <a:cs typeface="+mn-cs"/>
              </a:rPr>
              <a:t>show </a:t>
            </a:r>
            <a:r>
              <a:rPr lang="es-ES" sz="1200" b="0" i="0" noProof="1" smtClean="0">
                <a:solidFill>
                  <a:srgbClr val="000000"/>
                </a:solidFill>
                <a:latin typeface="Arial"/>
                <a:ea typeface="+mn-ea"/>
                <a:cs typeface="+mn-cs"/>
              </a:rPr>
              <a:t>que los técnicos de red utilizan con frecuencia incluyen los siguientes:</a:t>
            </a:r>
          </a:p>
          <a:p>
            <a:pPr marL="112746" indent="-112746" algn="l" defTabSz="1020745">
              <a:lnSpc>
                <a:spcPct val="90000"/>
              </a:lnSpc>
              <a:buClr>
                <a:srgbClr val="000000"/>
              </a:buClr>
              <a:buSzPct val="100000"/>
              <a:buChar char="•"/>
            </a:pPr>
            <a:r>
              <a:rPr lang="es-ES" sz="1200" b="1" i="0" noProof="1" smtClean="0">
                <a:solidFill>
                  <a:srgbClr val="000000"/>
                </a:solidFill>
                <a:latin typeface="Arial"/>
                <a:ea typeface="+mn-ea"/>
                <a:cs typeface="+mn-cs"/>
              </a:rPr>
              <a:t>show startup-config: </a:t>
            </a:r>
            <a:r>
              <a:rPr lang="es-ES" sz="1200" b="0" i="0" noProof="1" smtClean="0">
                <a:solidFill>
                  <a:srgbClr val="000000"/>
                </a:solidFill>
                <a:latin typeface="Arial"/>
                <a:ea typeface="+mn-ea"/>
                <a:cs typeface="+mn-cs"/>
              </a:rPr>
              <a:t>muestra la configuración guardada ubicada en la NVRAM.</a:t>
            </a:r>
          </a:p>
          <a:p>
            <a:pPr marL="112746" indent="-112746" algn="l" defTabSz="1020745">
              <a:lnSpc>
                <a:spcPct val="90000"/>
              </a:lnSpc>
              <a:buClr>
                <a:srgbClr val="000000"/>
              </a:buClr>
              <a:buSzPct val="100000"/>
              <a:buChar char="•"/>
            </a:pPr>
            <a:r>
              <a:rPr lang="es-ES" sz="1200" b="1" i="0" noProof="1" smtClean="0">
                <a:solidFill>
                  <a:srgbClr val="000000"/>
                </a:solidFill>
                <a:latin typeface="Arial"/>
                <a:ea typeface="+mn-ea"/>
                <a:cs typeface="+mn-cs"/>
              </a:rPr>
              <a:t>show running-config: </a:t>
            </a:r>
            <a:r>
              <a:rPr lang="es-ES" sz="1200" b="0" i="0" noProof="1" smtClean="0">
                <a:solidFill>
                  <a:srgbClr val="000000"/>
                </a:solidFill>
                <a:latin typeface="Arial"/>
                <a:ea typeface="+mn-ea"/>
                <a:cs typeface="+mn-cs"/>
              </a:rPr>
              <a:t>muestra el contenido del archivo de configuración en ejecución actual.</a:t>
            </a:r>
          </a:p>
          <a:p>
            <a:pPr marL="112746" indent="-112746" algn="l" defTabSz="1020745">
              <a:lnSpc>
                <a:spcPct val="90000"/>
              </a:lnSpc>
              <a:buSzPct val="100000"/>
              <a:buChar char="•"/>
            </a:pPr>
            <a:endParaRPr lang="es-ES" noProof="1" smtClean="0"/>
          </a:p>
          <a:p>
            <a:pPr marL="112746" indent="-112746" algn="l" defTabSz="1020745">
              <a:lnSpc>
                <a:spcPct val="90000"/>
              </a:lnSpc>
              <a:buSzPct val="100000"/>
              <a:buChar char="•"/>
            </a:pPr>
            <a:endParaRPr lang="es-ES" noProof="1" smtClean="0"/>
          </a:p>
          <a:p>
            <a:pPr marL="112746" indent="-112746" algn="l" defTabSz="1020745">
              <a:lnSpc>
                <a:spcPct val="80000"/>
              </a:lnSpc>
              <a:buNone/>
            </a:pPr>
            <a:endParaRPr lang="es-ES" noProof="1"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25DA474D-EB0C-4E1B-B37E-013475F9CC02}" type="slidenum">
              <a:rPr lang="en-US" sz="800" b="0" i="0">
                <a:solidFill>
                  <a:schemeClr val="tx1"/>
                </a:solidFill>
                <a:latin typeface="Arial"/>
                <a:ea typeface="+mn-ea"/>
                <a:cs typeface="+mn-cs"/>
              </a:rPr>
              <a:pPr algn="r" defTabSz="903244">
                <a:lnSpc>
                  <a:spcPct val="100000"/>
                </a:lnSpc>
                <a:buNone/>
              </a:pPr>
              <a:t>25</a:t>
            </a:fld>
            <a:endParaRPr lang="en-US" sz="8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2.1.4.7  El comando show version</a:t>
            </a:r>
          </a:p>
          <a:p>
            <a:pPr marL="112746" indent="-112746" algn="l" defTabSz="1020745">
              <a:lnSpc>
                <a:spcPct val="80000"/>
              </a:lnSpc>
              <a:buNone/>
            </a:pPr>
            <a:endParaRPr lang="es-ES" noProof="1" smtClean="0"/>
          </a:p>
          <a:p>
            <a:pPr marL="112746" indent="-112746" algn="l" defTabSz="1020745">
              <a:lnSpc>
                <a:spcPct val="80000"/>
              </a:lnSpc>
              <a:buNone/>
            </a:pPr>
            <a:r>
              <a:rPr lang="es-ES" sz="1200" b="0" i="0" noProof="1" smtClean="0">
                <a:solidFill>
                  <a:srgbClr val="000000"/>
                </a:solidFill>
                <a:latin typeface="Arial"/>
                <a:ea typeface="+mn-ea"/>
                <a:cs typeface="+mn-cs"/>
              </a:rPr>
              <a:t>Este comando muestra información sobre la versión de IOS cargada actualmente, además de información sobre el hardware y los dispositivos.</a:t>
            </a:r>
          </a:p>
          <a:p>
            <a:pPr marL="112746" indent="-112746" algn="l" defTabSz="1020745">
              <a:lnSpc>
                <a:spcPct val="80000"/>
              </a:lnSpc>
              <a:buNone/>
            </a:pPr>
            <a:endParaRPr lang="es-ES" noProof="1" smtClean="0"/>
          </a:p>
          <a:p>
            <a:pPr marL="112746" indent="-112746" algn="l" defTabSz="1020745">
              <a:lnSpc>
                <a:spcPct val="90000"/>
              </a:lnSpc>
              <a:buClr>
                <a:srgbClr val="000000"/>
              </a:buClr>
              <a:buSzPct val="100000"/>
              <a:buChar char="•"/>
            </a:pPr>
            <a:r>
              <a:rPr lang="es-ES" sz="1200" b="1" i="0" noProof="1" smtClean="0">
                <a:solidFill>
                  <a:srgbClr val="000000"/>
                </a:solidFill>
                <a:latin typeface="Arial"/>
                <a:ea typeface="+mn-ea"/>
                <a:cs typeface="+mn-cs"/>
              </a:rPr>
              <a:t>Versión del software:</a:t>
            </a:r>
            <a:r>
              <a:rPr lang="es-ES" sz="1200" b="0" i="0" noProof="1" smtClean="0">
                <a:solidFill>
                  <a:srgbClr val="000000"/>
                </a:solidFill>
                <a:latin typeface="Arial"/>
                <a:ea typeface="+mn-ea"/>
                <a:cs typeface="+mn-cs"/>
              </a:rPr>
              <a:t> versión del software IOS (almacenada en la memoria flash).</a:t>
            </a:r>
          </a:p>
          <a:p>
            <a:pPr marL="112746" indent="-112746" algn="l" defTabSz="1020745">
              <a:lnSpc>
                <a:spcPct val="90000"/>
              </a:lnSpc>
              <a:buClr>
                <a:srgbClr val="000000"/>
              </a:buClr>
              <a:buSzPct val="100000"/>
              <a:buChar char="•"/>
            </a:pPr>
            <a:r>
              <a:rPr lang="es-ES" sz="1200" b="1" i="0" noProof="1" smtClean="0">
                <a:solidFill>
                  <a:srgbClr val="000000"/>
                </a:solidFill>
                <a:latin typeface="Arial"/>
                <a:ea typeface="+mn-ea"/>
                <a:cs typeface="+mn-cs"/>
              </a:rPr>
              <a:t>Versión de bootstrap:</a:t>
            </a:r>
            <a:r>
              <a:rPr lang="es-ES" sz="1200" b="0" i="0" noProof="1" smtClean="0">
                <a:solidFill>
                  <a:srgbClr val="000000"/>
                </a:solidFill>
                <a:latin typeface="Arial"/>
                <a:ea typeface="+mn-ea"/>
                <a:cs typeface="+mn-cs"/>
              </a:rPr>
              <a:t> versión de bootstrap (almacenada en la ROM de arranque).</a:t>
            </a:r>
          </a:p>
          <a:p>
            <a:pPr marL="112746" indent="-112746" algn="l" defTabSz="1020745">
              <a:lnSpc>
                <a:spcPct val="90000"/>
              </a:lnSpc>
              <a:buClr>
                <a:srgbClr val="000000"/>
              </a:buClr>
              <a:buSzPct val="100000"/>
              <a:buChar char="•"/>
            </a:pPr>
            <a:r>
              <a:rPr lang="es-ES" sz="1200" b="1" i="0" noProof="1" smtClean="0">
                <a:solidFill>
                  <a:srgbClr val="000000"/>
                </a:solidFill>
                <a:latin typeface="Arial"/>
                <a:ea typeface="+mn-ea"/>
                <a:cs typeface="+mn-cs"/>
              </a:rPr>
              <a:t>Tiempo de actividad del sistema:</a:t>
            </a:r>
            <a:r>
              <a:rPr lang="es-ES" sz="1200" b="0" i="0" noProof="1" smtClean="0">
                <a:solidFill>
                  <a:srgbClr val="000000"/>
                </a:solidFill>
                <a:latin typeface="Arial"/>
                <a:ea typeface="+mn-ea"/>
                <a:cs typeface="+mn-cs"/>
              </a:rPr>
              <a:t> tiempo transcurrido desde la última vez que se reinició.</a:t>
            </a:r>
          </a:p>
          <a:p>
            <a:pPr marL="112746" indent="-112746" algn="l" defTabSz="1020745">
              <a:lnSpc>
                <a:spcPct val="90000"/>
              </a:lnSpc>
              <a:buClr>
                <a:srgbClr val="000000"/>
              </a:buClr>
              <a:buSzPct val="100000"/>
              <a:buChar char="•"/>
            </a:pPr>
            <a:r>
              <a:rPr lang="es-ES" sz="1200" b="1" i="0" noProof="1" smtClean="0">
                <a:solidFill>
                  <a:srgbClr val="000000"/>
                </a:solidFill>
                <a:latin typeface="Arial"/>
                <a:ea typeface="+mn-ea"/>
                <a:cs typeface="+mn-cs"/>
              </a:rPr>
              <a:t>Información de reinicio del sistema</a:t>
            </a:r>
            <a:r>
              <a:rPr lang="es-ES" sz="1200" b="0" i="0" noProof="1" smtClean="0">
                <a:solidFill>
                  <a:srgbClr val="000000"/>
                </a:solidFill>
                <a:latin typeface="Arial"/>
                <a:ea typeface="+mn-ea"/>
                <a:cs typeface="+mn-cs"/>
              </a:rPr>
              <a:t>: método de reinicio (por ejemplo, apagado y encendido, colapso).</a:t>
            </a:r>
          </a:p>
          <a:p>
            <a:pPr marL="112746" indent="-112746" algn="l" defTabSz="1020745">
              <a:lnSpc>
                <a:spcPct val="90000"/>
              </a:lnSpc>
              <a:buClr>
                <a:srgbClr val="000000"/>
              </a:buClr>
              <a:buSzPct val="100000"/>
              <a:buChar char="•"/>
            </a:pPr>
            <a:r>
              <a:rPr lang="es-ES" sz="1200" b="1" i="0" noProof="1" smtClean="0">
                <a:solidFill>
                  <a:srgbClr val="000000"/>
                </a:solidFill>
                <a:latin typeface="Arial"/>
                <a:ea typeface="+mn-ea"/>
                <a:cs typeface="+mn-cs"/>
              </a:rPr>
              <a:t>Nombre de la imagen del software:</a:t>
            </a:r>
            <a:r>
              <a:rPr lang="es-ES" sz="1200" b="0" i="0" noProof="1" smtClean="0">
                <a:solidFill>
                  <a:srgbClr val="000000"/>
                </a:solidFill>
                <a:latin typeface="Arial"/>
                <a:ea typeface="+mn-ea"/>
                <a:cs typeface="+mn-cs"/>
              </a:rPr>
              <a:t> nombre del archivo de IOS almacenado en la memoria flash.</a:t>
            </a:r>
          </a:p>
          <a:p>
            <a:pPr marL="112746" indent="-112746" algn="l" defTabSz="1020745">
              <a:lnSpc>
                <a:spcPct val="90000"/>
              </a:lnSpc>
              <a:buClr>
                <a:srgbClr val="000000"/>
              </a:buClr>
              <a:buSzPct val="100000"/>
              <a:buChar char="•"/>
            </a:pPr>
            <a:r>
              <a:rPr lang="es-ES" sz="1200" b="1" i="0" noProof="1" smtClean="0">
                <a:solidFill>
                  <a:srgbClr val="000000"/>
                </a:solidFill>
                <a:latin typeface="Arial"/>
                <a:ea typeface="+mn-ea"/>
                <a:cs typeface="+mn-cs"/>
              </a:rPr>
              <a:t>Tipo de router y tipo de procesador</a:t>
            </a:r>
            <a:r>
              <a:rPr lang="es-ES" sz="1200" b="0" i="0" noProof="1" smtClean="0">
                <a:solidFill>
                  <a:srgbClr val="000000"/>
                </a:solidFill>
                <a:latin typeface="Arial"/>
                <a:ea typeface="+mn-ea"/>
                <a:cs typeface="+mn-cs"/>
              </a:rPr>
              <a:t>: número de modelo y tipo de procesador.</a:t>
            </a:r>
          </a:p>
          <a:p>
            <a:pPr marL="112746" indent="-112746" algn="l" defTabSz="1020745">
              <a:lnSpc>
                <a:spcPct val="90000"/>
              </a:lnSpc>
              <a:buClr>
                <a:srgbClr val="000000"/>
              </a:buClr>
              <a:buSzPct val="100000"/>
              <a:buChar char="•"/>
            </a:pPr>
            <a:r>
              <a:rPr lang="es-ES" sz="1200" b="1" i="0" noProof="1" smtClean="0">
                <a:solidFill>
                  <a:srgbClr val="000000"/>
                </a:solidFill>
                <a:latin typeface="Arial"/>
                <a:ea typeface="+mn-ea"/>
                <a:cs typeface="+mn-cs"/>
              </a:rPr>
              <a:t>Tipo y asignación de memoria (compartida/principal): </a:t>
            </a:r>
            <a:r>
              <a:rPr lang="es-ES" sz="1200" b="0" i="0" noProof="1" smtClean="0">
                <a:solidFill>
                  <a:srgbClr val="000000"/>
                </a:solidFill>
                <a:latin typeface="Arial"/>
                <a:ea typeface="+mn-ea"/>
                <a:cs typeface="+mn-cs"/>
              </a:rPr>
              <a:t>memoria RAM del procesador principal y almacenamiento en búfer de E/S de paquetes compartidos.</a:t>
            </a:r>
          </a:p>
          <a:p>
            <a:pPr marL="112746" indent="-112746" algn="l" defTabSz="1020745">
              <a:lnSpc>
                <a:spcPct val="90000"/>
              </a:lnSpc>
              <a:buClr>
                <a:srgbClr val="000000"/>
              </a:buClr>
              <a:buSzPct val="100000"/>
              <a:buChar char="•"/>
            </a:pPr>
            <a:r>
              <a:rPr lang="es-ES" sz="1200" b="1" i="0" noProof="1" smtClean="0">
                <a:solidFill>
                  <a:srgbClr val="000000"/>
                </a:solidFill>
                <a:latin typeface="Arial"/>
                <a:ea typeface="+mn-ea"/>
                <a:cs typeface="+mn-cs"/>
              </a:rPr>
              <a:t>Características del software: </a:t>
            </a:r>
            <a:r>
              <a:rPr lang="es-ES" sz="1200" b="0" i="0" noProof="1" smtClean="0">
                <a:solidFill>
                  <a:srgbClr val="000000"/>
                </a:solidFill>
                <a:latin typeface="Arial"/>
                <a:ea typeface="+mn-ea"/>
                <a:cs typeface="+mn-cs"/>
              </a:rPr>
              <a:t>protocolos y conjuntos de características admitidos.</a:t>
            </a:r>
          </a:p>
          <a:p>
            <a:pPr marL="112746" indent="-112746" algn="l" defTabSz="1020745">
              <a:lnSpc>
                <a:spcPct val="90000"/>
              </a:lnSpc>
              <a:buClr>
                <a:srgbClr val="000000"/>
              </a:buClr>
              <a:buSzPct val="100000"/>
              <a:buChar char="•"/>
            </a:pPr>
            <a:r>
              <a:rPr lang="es-ES" sz="1200" b="1" i="0" noProof="1" smtClean="0">
                <a:solidFill>
                  <a:srgbClr val="000000"/>
                </a:solidFill>
                <a:latin typeface="Arial"/>
                <a:ea typeface="+mn-ea"/>
                <a:cs typeface="+mn-cs"/>
              </a:rPr>
              <a:t>Interfaces de hardware: </a:t>
            </a:r>
            <a:r>
              <a:rPr lang="es-ES" sz="1200" b="0" i="0" noProof="1" smtClean="0">
                <a:solidFill>
                  <a:srgbClr val="000000"/>
                </a:solidFill>
                <a:latin typeface="Arial"/>
                <a:ea typeface="+mn-ea"/>
                <a:cs typeface="+mn-cs"/>
              </a:rPr>
              <a:t>interfaces disponibles en el dispositivo.</a:t>
            </a:r>
          </a:p>
          <a:p>
            <a:pPr marL="112746" indent="-112746" algn="l" defTabSz="1020745">
              <a:lnSpc>
                <a:spcPct val="90000"/>
              </a:lnSpc>
              <a:buClr>
                <a:srgbClr val="000000"/>
              </a:buClr>
              <a:buSzPct val="100000"/>
              <a:buChar char="•"/>
            </a:pPr>
            <a:r>
              <a:rPr lang="es-ES" sz="1200" b="1" i="0" noProof="1" smtClean="0">
                <a:solidFill>
                  <a:srgbClr val="000000"/>
                </a:solidFill>
                <a:latin typeface="Arial"/>
                <a:ea typeface="+mn-ea"/>
                <a:cs typeface="+mn-cs"/>
              </a:rPr>
              <a:t>Registro de configuración: </a:t>
            </a:r>
            <a:r>
              <a:rPr lang="es-ES" sz="1200" b="0" i="0" noProof="1" smtClean="0">
                <a:solidFill>
                  <a:srgbClr val="000000"/>
                </a:solidFill>
                <a:latin typeface="Arial"/>
                <a:ea typeface="+mn-ea"/>
                <a:cs typeface="+mn-cs"/>
              </a:rPr>
              <a:t>establece especificaciones de arranque, la configuración de velocidad de la consola y parámetros relacionados.</a:t>
            </a:r>
          </a:p>
          <a:p>
            <a:pPr marL="112746" indent="-112746" algn="l" defTabSz="1020745">
              <a:lnSpc>
                <a:spcPct val="80000"/>
              </a:lnSpc>
              <a:buNone/>
            </a:pPr>
            <a:endParaRPr lang="es-ES" noProof="1"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24ECF371-380E-4E73-A23A-70AF5826C887}" type="slidenum">
              <a:rPr lang="en-US" sz="800" b="0" i="0">
                <a:solidFill>
                  <a:srgbClr val="000000"/>
                </a:solidFill>
                <a:latin typeface="Arial"/>
                <a:ea typeface="+mn-ea"/>
                <a:cs typeface="+mn-cs"/>
              </a:rPr>
              <a:pPr algn="r" defTabSz="903244">
                <a:lnSpc>
                  <a:spcPct val="100000"/>
                </a:lnSpc>
                <a:buNone/>
              </a:pPr>
              <a:t>26</a:t>
            </a:fld>
            <a:endParaRPr lang="en-US" sz="800" smtClean="0">
              <a:solidFill>
                <a:srgbClr val="000000"/>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0" dirty="0" smtClean="0">
                <a:solidFill>
                  <a:srgbClr val="000000"/>
                </a:solidFill>
                <a:latin typeface="Arial"/>
                <a:ea typeface="+mn-ea"/>
                <a:cs typeface="+mn-cs"/>
              </a:rPr>
              <a:t>2.1.1.1 Introducción a Cisco IOS</a:t>
            </a:r>
            <a:endParaRPr lang="es-ES" sz="1200" b="0" i="0" noProof="0" dirty="0">
              <a:solidFill>
                <a:srgbClr val="000000"/>
              </a:solidFill>
              <a:latin typeface="Arial"/>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3812B710-8E08-410A-8158-B50093F6EED4}" type="slidenum">
              <a:rPr lang="en-US" sz="800" b="0" i="0">
                <a:solidFill>
                  <a:schemeClr val="tx1"/>
                </a:solidFill>
                <a:latin typeface="Arial"/>
                <a:ea typeface="+mn-ea"/>
                <a:cs typeface="+mn-cs"/>
              </a:rPr>
              <a:pPr algn="r" defTabSz="903244">
                <a:lnSpc>
                  <a:spcPct val="100000"/>
                </a:lnSpc>
                <a:buNone/>
              </a:pPr>
              <a:t>27</a:t>
            </a:fld>
            <a:endParaRPr lang="en-US" sz="8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0" dirty="0" smtClean="0">
                <a:solidFill>
                  <a:srgbClr val="000000"/>
                </a:solidFill>
                <a:latin typeface="Arial"/>
                <a:ea typeface="+mn-ea"/>
                <a:cs typeface="+mn-cs"/>
              </a:rPr>
              <a:t>2.2.1.1  Por qué elegir un </a:t>
            </a:r>
            <a:r>
              <a:rPr lang="es-ES" sz="1200" b="0" i="0" noProof="0" dirty="0" err="1" smtClean="0">
                <a:solidFill>
                  <a:srgbClr val="000000"/>
                </a:solidFill>
                <a:latin typeface="Arial"/>
                <a:ea typeface="+mn-ea"/>
                <a:cs typeface="+mn-cs"/>
              </a:rPr>
              <a:t>switch</a:t>
            </a:r>
            <a:endParaRPr lang="es-ES" sz="1200" b="0" i="0" noProof="0" dirty="0">
              <a:solidFill>
                <a:srgbClr val="000000"/>
              </a:solidFill>
              <a:latin typeface="Arial"/>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57FD78B7-608F-4033-9E09-2FDA7DE3A258}" type="slidenum">
              <a:rPr lang="en-US" sz="800" b="0" i="0">
                <a:solidFill>
                  <a:schemeClr val="tx1"/>
                </a:solidFill>
                <a:latin typeface="Arial"/>
                <a:ea typeface="+mn-ea"/>
                <a:cs typeface="+mn-cs"/>
              </a:rPr>
              <a:pPr algn="r" defTabSz="903244">
                <a:lnSpc>
                  <a:spcPct val="100000"/>
                </a:lnSpc>
                <a:buNone/>
              </a:pPr>
              <a:t>28</a:t>
            </a:fld>
            <a:endParaRPr lang="en-US" sz="8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0" dirty="0" smtClean="0">
                <a:solidFill>
                  <a:srgbClr val="000000"/>
                </a:solidFill>
                <a:latin typeface="Arial"/>
                <a:ea typeface="+mn-ea"/>
                <a:cs typeface="+mn-cs"/>
              </a:rPr>
              <a:t>2.2.1.2  Nombres de dispositivos</a:t>
            </a:r>
            <a:endParaRPr lang="es-ES" sz="1200" b="0" i="0" noProof="0" dirty="0">
              <a:solidFill>
                <a:srgbClr val="000000"/>
              </a:solidFill>
              <a:latin typeface="Arial"/>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AAB9396E-F30B-469C-8AA5-6C194EDEB72C}" type="slidenum">
              <a:rPr lang="en-US" sz="800" b="0" i="0">
                <a:solidFill>
                  <a:schemeClr val="tx1"/>
                </a:solidFill>
                <a:latin typeface="Arial"/>
                <a:ea typeface="+mn-ea"/>
                <a:cs typeface="+mn-cs"/>
              </a:rPr>
              <a:pPr algn="r" defTabSz="903244">
                <a:lnSpc>
                  <a:spcPct val="100000"/>
                </a:lnSpc>
                <a:buNone/>
              </a:pPr>
              <a:t>29</a:t>
            </a:fld>
            <a:endParaRPr lang="en-US" sz="8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0" dirty="0" smtClean="0">
                <a:solidFill>
                  <a:srgbClr val="000000"/>
                </a:solidFill>
                <a:latin typeface="Arial"/>
                <a:ea typeface="+mn-ea"/>
                <a:cs typeface="+mn-cs"/>
              </a:rPr>
              <a:t>2.2.1.3  Nombres de host</a:t>
            </a:r>
            <a:endParaRPr lang="es-ES" sz="1200" b="0" i="0" noProof="0" dirty="0">
              <a:solidFill>
                <a:srgbClr val="000000"/>
              </a:solidFill>
              <a:latin typeface="Arial"/>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89908416-9EE3-44B5-9AC4-0A563BA935ED}" type="slidenum">
              <a:rPr lang="en-US" sz="800" b="0" i="0">
                <a:solidFill>
                  <a:schemeClr val="tx1"/>
                </a:solidFill>
                <a:latin typeface="Arial"/>
                <a:ea typeface="+mn-ea"/>
                <a:cs typeface="+mn-cs"/>
              </a:rPr>
              <a:pPr algn="r" defTabSz="903244">
                <a:lnSpc>
                  <a:spcPct val="100000"/>
                </a:lnSpc>
                <a:buNone/>
              </a:pPr>
              <a:t>3</a:t>
            </a:fld>
            <a:endParaRPr lang="en-US" sz="8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buNone/>
            </a:pPr>
            <a:r>
              <a:rPr lang="es-ES" sz="1200" b="1" i="0" noProof="0" dirty="0" smtClean="0">
                <a:solidFill>
                  <a:srgbClr val="000000"/>
                </a:solidFill>
                <a:latin typeface="Arial"/>
                <a:ea typeface="+mn-ea"/>
                <a:cs typeface="+mn-cs"/>
              </a:rPr>
              <a:t>Capítulo 2: Objetivos</a:t>
            </a:r>
            <a:endParaRPr lang="es-ES" sz="1200" b="1" i="0" noProof="0" dirty="0">
              <a:solidFill>
                <a:srgbClr val="000000"/>
              </a:solidFill>
              <a:latin typeface="Arial"/>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8755E249-0643-4D1A-8AFF-DBF9A9521951}" type="slidenum">
              <a:rPr lang="en-US" sz="800" b="0" i="0">
                <a:solidFill>
                  <a:schemeClr val="tx1"/>
                </a:solidFill>
                <a:latin typeface="Arial"/>
                <a:ea typeface="+mn-ea"/>
                <a:cs typeface="+mn-cs"/>
              </a:rPr>
              <a:pPr algn="r" defTabSz="903244">
                <a:lnSpc>
                  <a:spcPct val="100000"/>
                </a:lnSpc>
                <a:buNone/>
              </a:pPr>
              <a:t>30</a:t>
            </a:fld>
            <a:endParaRPr lang="en-US" sz="8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0" dirty="0" smtClean="0">
                <a:solidFill>
                  <a:srgbClr val="000000"/>
                </a:solidFill>
                <a:latin typeface="Arial"/>
                <a:ea typeface="+mn-ea"/>
                <a:cs typeface="+mn-cs"/>
              </a:rPr>
              <a:t>2.2.1.4  Configuración de nombres de host</a:t>
            </a:r>
            <a:endParaRPr lang="es-ES" sz="1200" b="0" i="0" noProof="0" dirty="0">
              <a:solidFill>
                <a:srgbClr val="000000"/>
              </a:solidFill>
              <a:latin typeface="Arial"/>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00261872-2F09-4011-9159-28127C9E7A38}" type="slidenum">
              <a:rPr lang="en-US" sz="800" b="0" i="0">
                <a:solidFill>
                  <a:schemeClr val="tx1"/>
                </a:solidFill>
                <a:latin typeface="Arial"/>
                <a:ea typeface="+mn-ea"/>
                <a:cs typeface="+mn-cs"/>
              </a:rPr>
              <a:pPr algn="r" defTabSz="903244">
                <a:lnSpc>
                  <a:spcPct val="100000"/>
                </a:lnSpc>
                <a:buNone/>
              </a:pPr>
              <a:t>31</a:t>
            </a:fld>
            <a:endParaRPr lang="en-US" sz="80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2.2.2.1 Protección del acceso a los dispositivos</a:t>
            </a:r>
          </a:p>
          <a:p>
            <a:pPr marL="112746" indent="-112746" algn="l" defTabSz="1020745">
              <a:lnSpc>
                <a:spcPct val="80000"/>
              </a:lnSpc>
              <a:buNone/>
            </a:pPr>
            <a:endParaRPr lang="es-ES" noProof="1" smtClean="0"/>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Considere estos puntos clave cuando elija contraseñas:</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Utilice contraseñas que tengan más de ocho caracteres.</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Utilice una combinación de letras mayúsculas y minúsculas, números, caracteres especiales o secuencias numéricas en las contraseñas.</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Evite el uso de la misma contraseña para todos los dispositivos.</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Evite el uso de palabras comunes como </a:t>
            </a:r>
            <a:r>
              <a:rPr lang="es-ES" sz="1200" b="1" i="0" noProof="1" smtClean="0">
                <a:solidFill>
                  <a:srgbClr val="000000"/>
                </a:solidFill>
                <a:latin typeface="Arial"/>
                <a:ea typeface="+mn-ea"/>
                <a:cs typeface="+mn-cs"/>
              </a:rPr>
              <a:t>contraseña</a:t>
            </a:r>
            <a:r>
              <a:rPr lang="es-ES" sz="1200" b="0" i="0" noProof="1" smtClean="0">
                <a:solidFill>
                  <a:srgbClr val="000000"/>
                </a:solidFill>
                <a:latin typeface="Arial"/>
                <a:ea typeface="+mn-ea"/>
                <a:cs typeface="+mn-cs"/>
              </a:rPr>
              <a:t> o </a:t>
            </a:r>
            <a:r>
              <a:rPr lang="es-ES" sz="1200" b="1" i="0" noProof="1" smtClean="0">
                <a:solidFill>
                  <a:srgbClr val="000000"/>
                </a:solidFill>
                <a:latin typeface="Arial"/>
                <a:ea typeface="+mn-ea"/>
                <a:cs typeface="+mn-cs"/>
              </a:rPr>
              <a:t>administrador</a:t>
            </a:r>
            <a:r>
              <a:rPr lang="es-ES" sz="1200" b="0" i="0" noProof="1" smtClean="0">
                <a:solidFill>
                  <a:srgbClr val="000000"/>
                </a:solidFill>
                <a:latin typeface="Arial"/>
                <a:ea typeface="+mn-ea"/>
                <a:cs typeface="+mn-cs"/>
              </a:rPr>
              <a:t>, porque se descubren fácilmente.</a:t>
            </a:r>
          </a:p>
          <a:p>
            <a:pPr marL="112746" indent="-112746" algn="l" defTabSz="1020745">
              <a:lnSpc>
                <a:spcPct val="80000"/>
              </a:lnSpc>
              <a:buNone/>
            </a:pPr>
            <a:endParaRPr lang="es-ES" noProof="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C712D771-9FE0-468A-819D-6D00FA2FFEA7}" type="slidenum">
              <a:rPr lang="en-US" sz="800" b="0" i="0">
                <a:solidFill>
                  <a:schemeClr val="tx1"/>
                </a:solidFill>
                <a:latin typeface="Arial"/>
                <a:ea typeface="+mn-ea"/>
                <a:cs typeface="+mn-cs"/>
              </a:rPr>
              <a:pPr algn="r" defTabSz="903244">
                <a:lnSpc>
                  <a:spcPct val="100000"/>
                </a:lnSpc>
                <a:buNone/>
              </a:pPr>
              <a:t>32</a:t>
            </a:fld>
            <a:endParaRPr lang="en-US" sz="8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0" dirty="0" smtClean="0">
                <a:solidFill>
                  <a:srgbClr val="000000"/>
                </a:solidFill>
                <a:latin typeface="Arial"/>
                <a:ea typeface="+mn-ea"/>
                <a:cs typeface="+mn-cs"/>
              </a:rPr>
              <a:t>2.2.2.2  Protección del acceso a EXEC privilegiado</a:t>
            </a:r>
          </a:p>
          <a:p>
            <a:pPr marL="112746" indent="-112746" algn="l" defTabSz="1020745">
              <a:lnSpc>
                <a:spcPct val="80000"/>
              </a:lnSpc>
              <a:buNone/>
            </a:pPr>
            <a:endParaRPr lang="es-ES" noProof="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F14D974D-E990-4EAE-8268-5B881A7998DD}" type="slidenum">
              <a:rPr lang="en-US" sz="800" b="0" i="0">
                <a:solidFill>
                  <a:schemeClr val="tx1"/>
                </a:solidFill>
                <a:latin typeface="Arial"/>
                <a:ea typeface="+mn-ea"/>
                <a:cs typeface="+mn-cs"/>
              </a:rPr>
              <a:pPr algn="r" defTabSz="903244">
                <a:lnSpc>
                  <a:spcPct val="100000"/>
                </a:lnSpc>
                <a:buNone/>
              </a:pPr>
              <a:t>33</a:t>
            </a:fld>
            <a:endParaRPr lang="en-US" sz="8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2.2.2.3  Protección del acceso a EXEC del usuario</a:t>
            </a:r>
          </a:p>
          <a:p>
            <a:pPr marL="112746" indent="-112746" algn="l" defTabSz="1020745">
              <a:lnSpc>
                <a:spcPct val="80000"/>
              </a:lnSpc>
              <a:buNone/>
            </a:pPr>
            <a:endParaRPr lang="es-ES" noProof="1"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27458188-37E0-4DB4-8346-B6D0EF06E9F8}" type="slidenum">
              <a:rPr lang="en-US" sz="800" b="0" i="0">
                <a:solidFill>
                  <a:schemeClr val="tx1"/>
                </a:solidFill>
                <a:latin typeface="Arial"/>
                <a:ea typeface="+mn-ea"/>
                <a:cs typeface="+mn-cs"/>
              </a:rPr>
              <a:pPr algn="r" defTabSz="903244">
                <a:lnSpc>
                  <a:spcPct val="100000"/>
                </a:lnSpc>
                <a:buNone/>
              </a:pPr>
              <a:t>34</a:t>
            </a:fld>
            <a:endParaRPr lang="en-US" sz="8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0" dirty="0" smtClean="0">
                <a:solidFill>
                  <a:srgbClr val="000000"/>
                </a:solidFill>
                <a:latin typeface="Arial"/>
                <a:ea typeface="+mn-ea"/>
                <a:cs typeface="+mn-cs"/>
              </a:rPr>
              <a:t>2.2.2.4  Visualización de encriptación de contraseñas</a:t>
            </a:r>
          </a:p>
          <a:p>
            <a:pPr marL="112746" indent="-112746" algn="l" defTabSz="1020745">
              <a:lnSpc>
                <a:spcPct val="80000"/>
              </a:lnSpc>
              <a:buNone/>
            </a:pPr>
            <a:endParaRPr lang="es-ES" noProof="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F7FAC308-A5C7-4F13-8D4E-DC200A3C90B3}" type="slidenum">
              <a:rPr lang="en-US" sz="800" b="0" i="0">
                <a:solidFill>
                  <a:schemeClr val="tx1"/>
                </a:solidFill>
                <a:latin typeface="Arial"/>
                <a:ea typeface="+mn-ea"/>
                <a:cs typeface="+mn-cs"/>
              </a:rPr>
              <a:pPr algn="r" defTabSz="903244">
                <a:lnSpc>
                  <a:spcPct val="100000"/>
                </a:lnSpc>
                <a:buNone/>
              </a:pPr>
              <a:t>35</a:t>
            </a:fld>
            <a:endParaRPr lang="en-US" sz="80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2.2.2.5  Mensajes de aviso</a:t>
            </a:r>
            <a:endParaRPr lang="es-ES" sz="1200" b="0" i="0" noProof="1">
              <a:solidFill>
                <a:srgbClr val="000000"/>
              </a:solidFill>
              <a:latin typeface="Arial"/>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E58E038E-502A-4475-8F11-6ED9853B189E}" type="slidenum">
              <a:rPr lang="en-US" sz="800" b="0" i="0">
                <a:solidFill>
                  <a:schemeClr val="tx1"/>
                </a:solidFill>
                <a:latin typeface="Arial"/>
                <a:ea typeface="+mn-ea"/>
                <a:cs typeface="+mn-cs"/>
              </a:rPr>
              <a:pPr algn="r" defTabSz="903244">
                <a:lnSpc>
                  <a:spcPct val="100000"/>
                </a:lnSpc>
                <a:buNone/>
              </a:pPr>
              <a:t>36</a:t>
            </a:fld>
            <a:endParaRPr lang="en-US" sz="8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2.2.3.1  Archivos de configuración</a:t>
            </a:r>
          </a:p>
          <a:p>
            <a:pPr marL="112746" indent="-112746" algn="l" defTabSz="1020745">
              <a:lnSpc>
                <a:spcPct val="80000"/>
              </a:lnSpc>
              <a:buNone/>
            </a:pPr>
            <a:endParaRPr lang="es-ES" noProof="1" smtClean="0"/>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Switch# </a:t>
            </a:r>
            <a:r>
              <a:rPr lang="es-ES" sz="1200" b="1" i="0" noProof="1" smtClean="0">
                <a:solidFill>
                  <a:srgbClr val="000000"/>
                </a:solidFill>
                <a:latin typeface="Arial"/>
                <a:ea typeface="+mn-ea"/>
                <a:cs typeface="+mn-cs"/>
              </a:rPr>
              <a:t>erase startup-config</a:t>
            </a:r>
            <a:endParaRPr lang="es-ES" noProof="1" smtClean="0"/>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Una vez que se emite el comando, el switch le solicita confirmación:</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Erasing the nvram filesystem will remove all configuration files! Continue? [confirm]</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Confirm es la respuesta predeterminada. Para confirmar y borrar el archivo de configuración de inicio, presione la tecla. Si se presiona cualquier otra tecla, se cancelará el proceso.</a:t>
            </a:r>
          </a:p>
          <a:p>
            <a:pPr marL="112746" indent="-112746" algn="l" defTabSz="1020745">
              <a:lnSpc>
                <a:spcPct val="80000"/>
              </a:lnSpc>
              <a:buNone/>
            </a:pPr>
            <a:endParaRPr lang="es-ES" noProof="1"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1433E09D-157D-47A3-A59A-EF241336AF7F}" type="slidenum">
              <a:rPr lang="en-US" sz="800" b="0" i="0">
                <a:solidFill>
                  <a:schemeClr val="tx1"/>
                </a:solidFill>
                <a:latin typeface="Arial"/>
                <a:ea typeface="+mn-ea"/>
                <a:cs typeface="+mn-cs"/>
              </a:rPr>
              <a:pPr algn="r" defTabSz="903244">
                <a:lnSpc>
                  <a:spcPct val="100000"/>
                </a:lnSpc>
                <a:buNone/>
              </a:pPr>
              <a:t>37</a:t>
            </a:fld>
            <a:endParaRPr lang="en-US" sz="8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2.2.3.2  Captura de texto</a:t>
            </a:r>
          </a:p>
          <a:p>
            <a:pPr marL="112746" indent="-112746" algn="l" defTabSz="1020745">
              <a:lnSpc>
                <a:spcPct val="80000"/>
              </a:lnSpc>
              <a:buNone/>
            </a:pPr>
            <a:endParaRPr lang="es-ES" noProof="1" smtClean="0"/>
          </a:p>
          <a:p>
            <a:pPr marL="112746" indent="-112746" algn="l" defTabSz="1020745">
              <a:lnSpc>
                <a:spcPct val="80000"/>
              </a:lnSpc>
              <a:buNone/>
            </a:pPr>
            <a:r>
              <a:rPr lang="es-ES" sz="1200" b="1" i="0" noProof="1" smtClean="0">
                <a:solidFill>
                  <a:srgbClr val="000000"/>
                </a:solidFill>
                <a:latin typeface="Arial"/>
                <a:ea typeface="+mn-ea"/>
                <a:cs typeface="+mn-cs"/>
              </a:rPr>
              <a:t>Restauración de las configuraciones de texto</a:t>
            </a:r>
          </a:p>
          <a:p>
            <a:pPr marL="112746" indent="-112746" algn="l" defTabSz="1020745">
              <a:lnSpc>
                <a:spcPct val="80000"/>
              </a:lnSpc>
              <a:buNone/>
            </a:pPr>
            <a:endParaRPr lang="es-ES" b="1" noProof="1" smtClean="0"/>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Se puede copiar un archivo de configuración desde el almacenamiento a un dispositivo. Cuando se copia en la terminal, el IOS ejecuta cada línea del texto de configuración como un comando. Esto significa que el archivo necesitará edición para asegurar que las contraseñas encriptadas estén en forma de texto y que se eliminen los mensajes de IOS y el texto de no comando, como "--More--". Este proceso se analiza en la práctica de laboratorio.</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A su vez, en la CLI, el dispositivo debe establecerse en el modo de configuración global para recibir los comandos del archivo de texto que se copia.</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Cuando se usa HyperTerminal, los pasos son:</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Ubicar el archivo que se debe copiar en el dispositivo y abrir el documento de texto.</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Copiar el texto completo.</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En el menú Edit (Editar), hacer clic en </a:t>
            </a:r>
            <a:r>
              <a:rPr lang="es-ES" sz="1200" b="1" i="0" noProof="1" smtClean="0">
                <a:solidFill>
                  <a:srgbClr val="000000"/>
                </a:solidFill>
                <a:latin typeface="Arial"/>
                <a:ea typeface="+mn-ea"/>
                <a:cs typeface="+mn-cs"/>
              </a:rPr>
              <a:t>paste to host</a:t>
            </a:r>
            <a:r>
              <a:rPr lang="es-ES" sz="1200" b="0" i="0" noProof="1" smtClean="0">
                <a:solidFill>
                  <a:srgbClr val="000000"/>
                </a:solidFill>
                <a:latin typeface="Arial"/>
                <a:ea typeface="+mn-ea"/>
                <a:cs typeface="+mn-cs"/>
              </a:rPr>
              <a:t> (Pegar en el host).</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Cuando se usa TeraTerm, los pasos son:</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En el menú </a:t>
            </a:r>
            <a:r>
              <a:rPr lang="es-ES" sz="1200" b="1" i="0" noProof="1" smtClean="0">
                <a:solidFill>
                  <a:srgbClr val="000000"/>
                </a:solidFill>
                <a:latin typeface="Arial"/>
                <a:ea typeface="+mn-ea"/>
                <a:cs typeface="+mn-cs"/>
              </a:rPr>
              <a:t>File</a:t>
            </a:r>
            <a:r>
              <a:rPr lang="es-ES" sz="1200" b="0" i="0" noProof="1" smtClean="0">
                <a:solidFill>
                  <a:srgbClr val="000000"/>
                </a:solidFill>
                <a:latin typeface="Arial"/>
                <a:ea typeface="+mn-ea"/>
                <a:cs typeface="+mn-cs"/>
              </a:rPr>
              <a:t> (Archivo) hacer clic en </a:t>
            </a:r>
            <a:r>
              <a:rPr lang="es-ES" sz="1200" b="1" i="0" noProof="1" smtClean="0">
                <a:solidFill>
                  <a:srgbClr val="000000"/>
                </a:solidFill>
                <a:latin typeface="Arial"/>
                <a:ea typeface="+mn-ea"/>
                <a:cs typeface="+mn-cs"/>
              </a:rPr>
              <a:t>Send</a:t>
            </a:r>
            <a:r>
              <a:rPr lang="es-ES" sz="1200" b="0" i="0" noProof="1" smtClean="0">
                <a:solidFill>
                  <a:srgbClr val="000000"/>
                </a:solidFill>
                <a:latin typeface="Arial"/>
                <a:ea typeface="+mn-ea"/>
                <a:cs typeface="+mn-cs"/>
              </a:rPr>
              <a:t> (Enviar) para enviar el archivo.</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Ubicar el archivo que se debe copiar en el dispositivo y hacer clic en </a:t>
            </a:r>
            <a:r>
              <a:rPr lang="es-ES" sz="1200" b="1" i="0" noProof="1" smtClean="0">
                <a:solidFill>
                  <a:srgbClr val="000000"/>
                </a:solidFill>
                <a:latin typeface="Arial"/>
                <a:ea typeface="+mn-ea"/>
                <a:cs typeface="+mn-cs"/>
              </a:rPr>
              <a:t>Open</a:t>
            </a:r>
            <a:r>
              <a:rPr lang="es-ES" sz="1200" b="0" i="0" noProof="1" smtClean="0">
                <a:solidFill>
                  <a:srgbClr val="000000"/>
                </a:solidFill>
                <a:latin typeface="Arial"/>
                <a:ea typeface="+mn-ea"/>
                <a:cs typeface="+mn-cs"/>
              </a:rPr>
              <a:t> (Abrir).</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TeraTerm pegará el archivo en el dispositivo.</a:t>
            </a:r>
          </a:p>
          <a:p>
            <a:pPr marL="112746" indent="-112746" algn="l" defTabSz="1020745">
              <a:lnSpc>
                <a:spcPct val="80000"/>
              </a:lnSpc>
              <a:buNone/>
            </a:pPr>
            <a:endParaRPr lang="es-ES" noProof="1"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CD821DC3-2A9A-412D-8B6D-70D0BCF03AE6}" type="slidenum">
              <a:rPr lang="en-US" sz="800" b="0" i="0">
                <a:solidFill>
                  <a:schemeClr val="tx1"/>
                </a:solidFill>
                <a:latin typeface="Arial"/>
                <a:ea typeface="+mn-ea"/>
                <a:cs typeface="+mn-cs"/>
              </a:rPr>
              <a:pPr algn="r" defTabSz="903244">
                <a:lnSpc>
                  <a:spcPct val="100000"/>
                </a:lnSpc>
                <a:buNone/>
              </a:pPr>
              <a:t>38</a:t>
            </a:fld>
            <a:endParaRPr lang="en-US" sz="80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0" dirty="0" smtClean="0">
                <a:solidFill>
                  <a:srgbClr val="000000"/>
                </a:solidFill>
                <a:latin typeface="Arial"/>
                <a:ea typeface="+mn-ea"/>
                <a:cs typeface="+mn-cs"/>
              </a:rPr>
              <a:t>2.2.3  Nombres de host</a:t>
            </a:r>
            <a:endParaRPr lang="es-ES" sz="1200" b="0" i="0" noProof="0" dirty="0">
              <a:solidFill>
                <a:srgbClr val="000000"/>
              </a:solidFill>
              <a:latin typeface="Arial"/>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803B8A6C-08C3-437F-A8E2-68431FC0A068}" type="slidenum">
              <a:rPr lang="en-US" sz="800" b="0" i="0">
                <a:solidFill>
                  <a:schemeClr val="tx1"/>
                </a:solidFill>
                <a:latin typeface="Arial"/>
                <a:ea typeface="+mn-ea"/>
                <a:cs typeface="+mn-cs"/>
              </a:rPr>
              <a:pPr algn="r" defTabSz="903244">
                <a:lnSpc>
                  <a:spcPct val="100000"/>
                </a:lnSpc>
                <a:buNone/>
              </a:pPr>
              <a:t>39</a:t>
            </a:fld>
            <a:endParaRPr lang="en-US" sz="8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n-US" sz="1200" b="0" i="0">
                <a:solidFill>
                  <a:srgbClr val="000000"/>
                </a:solidFill>
                <a:latin typeface="Arial"/>
                <a:ea typeface="+mn-ea"/>
                <a:cs typeface="+mn-cs"/>
              </a:rPr>
              <a:t>2.3.1.1  Direccionamiento IP en gran escala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AAA0546A-3618-4A57-862E-E34C89861F7F}" type="slidenum">
              <a:rPr lang="en-US" sz="800" b="0" i="0">
                <a:solidFill>
                  <a:schemeClr val="tx1"/>
                </a:solidFill>
                <a:latin typeface="Arial"/>
                <a:ea typeface="+mn-ea"/>
                <a:cs typeface="+mn-cs"/>
              </a:rPr>
              <a:pPr algn="r" defTabSz="903244">
                <a:lnSpc>
                  <a:spcPct val="100000"/>
                </a:lnSpc>
                <a:buNone/>
              </a:pPr>
              <a:t>4</a:t>
            </a:fld>
            <a:endParaRPr lang="en-US" sz="8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0" dirty="0" smtClean="0">
                <a:solidFill>
                  <a:srgbClr val="000000"/>
                </a:solidFill>
                <a:latin typeface="Arial"/>
                <a:ea typeface="+mn-ea"/>
                <a:cs typeface="+mn-cs"/>
              </a:rPr>
              <a:t>2.1.1.1 Sistemas operativos</a:t>
            </a:r>
            <a:endParaRPr lang="es-ES" sz="1200" b="0" i="0" noProof="0" dirty="0">
              <a:solidFill>
                <a:srgbClr val="000000"/>
              </a:solidFill>
              <a:latin typeface="Arial"/>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66383EE0-AC4C-40B2-98E4-AE27422FAEE0}" type="slidenum">
              <a:rPr lang="en-US" sz="800" b="0" i="0">
                <a:solidFill>
                  <a:schemeClr val="tx1"/>
                </a:solidFill>
                <a:latin typeface="Arial"/>
                <a:ea typeface="+mn-ea"/>
                <a:cs typeface="+mn-cs"/>
              </a:rPr>
              <a:pPr algn="r" defTabSz="903244">
                <a:lnSpc>
                  <a:spcPct val="100000"/>
                </a:lnSpc>
                <a:buNone/>
              </a:pPr>
              <a:t>40</a:t>
            </a:fld>
            <a:endParaRPr lang="en-US" sz="80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2.3.1.2  Interfaces y puertos</a:t>
            </a:r>
          </a:p>
          <a:p>
            <a:pPr marL="112746" indent="-112746" algn="l" defTabSz="1020745">
              <a:lnSpc>
                <a:spcPct val="80000"/>
              </a:lnSpc>
              <a:buNone/>
            </a:pPr>
            <a:endParaRPr lang="es-ES" noProof="1" smtClean="0"/>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Algunas de las diferencias entre los distintos tipos de medios incluyen las siguientes:</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La distancia en la cual el medio puede transportar exitosamente una señal.</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El ambiente en el cual se instalará el medio</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La cantidad de datos y la velocidad a la que se deben transmitir</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El costo del medio y de la instalación</a:t>
            </a:r>
          </a:p>
          <a:p>
            <a:pPr marL="112746" indent="-112746" algn="l" defTabSz="1020745">
              <a:lnSpc>
                <a:spcPct val="80000"/>
              </a:lnSpc>
              <a:buNone/>
            </a:pPr>
            <a:endParaRPr lang="es-ES" noProof="1"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B666A0B0-5D32-4B7F-AA53-5B118C38BA3B}" type="slidenum">
              <a:rPr lang="en-US" sz="800" b="0" i="0">
                <a:solidFill>
                  <a:schemeClr val="tx1"/>
                </a:solidFill>
                <a:latin typeface="Arial"/>
                <a:ea typeface="+mn-ea"/>
                <a:cs typeface="+mn-cs"/>
              </a:rPr>
              <a:pPr algn="r" defTabSz="903244">
                <a:lnSpc>
                  <a:spcPct val="100000"/>
                </a:lnSpc>
                <a:buNone/>
              </a:pPr>
              <a:t>41</a:t>
            </a:fld>
            <a:endParaRPr lang="en-US" sz="8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2.3.2.1  Configuración de una interfaz virtual del switch</a:t>
            </a:r>
            <a:endParaRPr lang="es-ES" sz="1200" b="0" i="0" noProof="1">
              <a:solidFill>
                <a:srgbClr val="000000"/>
              </a:solidFill>
              <a:latin typeface="Arial"/>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AF24AF3D-99C7-41AF-B037-BDBA633C385C}" type="slidenum">
              <a:rPr lang="en-US" sz="800" b="0" i="0">
                <a:solidFill>
                  <a:schemeClr val="tx1"/>
                </a:solidFill>
                <a:latin typeface="Arial"/>
                <a:ea typeface="+mn-ea"/>
                <a:cs typeface="+mn-cs"/>
              </a:rPr>
              <a:pPr algn="r" defTabSz="903244">
                <a:lnSpc>
                  <a:spcPct val="100000"/>
                </a:lnSpc>
                <a:buNone/>
              </a:pPr>
              <a:t>42</a:t>
            </a:fld>
            <a:endParaRPr lang="en-US" sz="80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2.3.2.2  Configuración manual de direcciones IP para dispositivos finales</a:t>
            </a:r>
            <a:endParaRPr lang="es-ES" sz="1200" b="0" i="0" noProof="1">
              <a:solidFill>
                <a:srgbClr val="000000"/>
              </a:solidFill>
              <a:latin typeface="Arial"/>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A3374F77-965F-4181-8905-DF6E854EF623}" type="slidenum">
              <a:rPr lang="en-US" sz="800" b="0" i="0">
                <a:solidFill>
                  <a:schemeClr val="tx1"/>
                </a:solidFill>
                <a:latin typeface="Arial"/>
                <a:ea typeface="+mn-ea"/>
                <a:cs typeface="+mn-cs"/>
              </a:rPr>
              <a:pPr algn="r" defTabSz="903244">
                <a:lnSpc>
                  <a:spcPct val="100000"/>
                </a:lnSpc>
                <a:buNone/>
              </a:pPr>
              <a:t>43</a:t>
            </a:fld>
            <a:endParaRPr lang="en-US" sz="8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0" dirty="0" smtClean="0">
                <a:solidFill>
                  <a:srgbClr val="000000"/>
                </a:solidFill>
                <a:latin typeface="Arial"/>
                <a:ea typeface="+mn-ea"/>
                <a:cs typeface="+mn-cs"/>
              </a:rPr>
              <a:t>2.3.2.3  Configuración automática de direcciones IP para dispositivos finales</a:t>
            </a:r>
            <a:endParaRPr lang="es-ES" sz="1200" b="0" i="0" noProof="0" dirty="0">
              <a:solidFill>
                <a:srgbClr val="000000"/>
              </a:solidFill>
              <a:latin typeface="Arial"/>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016510CD-B5CB-4E4B-A24D-F6CDE6775E97}" type="slidenum">
              <a:rPr lang="en-US" sz="800" b="0" i="0">
                <a:solidFill>
                  <a:schemeClr val="tx1"/>
                </a:solidFill>
                <a:latin typeface="Arial"/>
                <a:ea typeface="+mn-ea"/>
                <a:cs typeface="+mn-cs"/>
              </a:rPr>
              <a:pPr algn="r" defTabSz="903244">
                <a:lnSpc>
                  <a:spcPct val="100000"/>
                </a:lnSpc>
                <a:buNone/>
              </a:pPr>
              <a:t>44</a:t>
            </a:fld>
            <a:endParaRPr lang="en-US" sz="80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0" dirty="0" smtClean="0">
                <a:solidFill>
                  <a:srgbClr val="000000"/>
                </a:solidFill>
                <a:latin typeface="Arial"/>
                <a:ea typeface="+mn-ea"/>
                <a:cs typeface="+mn-cs"/>
              </a:rPr>
              <a:t>2.3.2.4  Conflictos de direcciones IP</a:t>
            </a:r>
            <a:endParaRPr lang="es-ES" sz="1200" b="0" i="0" noProof="0" dirty="0">
              <a:solidFill>
                <a:srgbClr val="000000"/>
              </a:solidFill>
              <a:latin typeface="Arial"/>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59BC0321-1363-4581-A297-B506C109659D}" type="slidenum">
              <a:rPr lang="en-US" sz="800" b="0" i="0">
                <a:solidFill>
                  <a:schemeClr val="tx1"/>
                </a:solidFill>
                <a:latin typeface="Arial"/>
                <a:ea typeface="+mn-ea"/>
                <a:cs typeface="+mn-cs"/>
              </a:rPr>
              <a:pPr algn="r" defTabSz="903244">
                <a:lnSpc>
                  <a:spcPct val="100000"/>
                </a:lnSpc>
                <a:buNone/>
              </a:pPr>
              <a:t>45</a:t>
            </a:fld>
            <a:endParaRPr lang="en-US" sz="8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0" dirty="0" smtClean="0">
                <a:solidFill>
                  <a:srgbClr val="000000"/>
                </a:solidFill>
                <a:latin typeface="Arial"/>
                <a:ea typeface="+mn-ea"/>
                <a:cs typeface="+mn-cs"/>
              </a:rPr>
              <a:t>2.3.3.1  Prueba de la dirección de </a:t>
            </a:r>
            <a:r>
              <a:rPr lang="es-ES" sz="1200" b="0" i="0" noProof="0" dirty="0" err="1" smtClean="0">
                <a:solidFill>
                  <a:srgbClr val="000000"/>
                </a:solidFill>
                <a:latin typeface="Arial"/>
                <a:ea typeface="+mn-ea"/>
                <a:cs typeface="+mn-cs"/>
              </a:rPr>
              <a:t>loopback</a:t>
            </a:r>
            <a:r>
              <a:rPr lang="es-ES" sz="1200" b="0" i="0" noProof="0" dirty="0" smtClean="0">
                <a:solidFill>
                  <a:srgbClr val="000000"/>
                </a:solidFill>
                <a:latin typeface="Arial"/>
                <a:ea typeface="+mn-ea"/>
                <a:cs typeface="+mn-cs"/>
              </a:rPr>
              <a:t> en un dispositivo final</a:t>
            </a:r>
            <a:endParaRPr lang="es-ES" sz="1200" b="0" i="0" noProof="0" dirty="0">
              <a:solidFill>
                <a:srgbClr val="000000"/>
              </a:solidFill>
              <a:latin typeface="Arial"/>
              <a:ea typeface="+mn-ea"/>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46E81B8B-552A-4984-BF7A-529D9DED2D42}" type="slidenum">
              <a:rPr lang="en-US" sz="800" b="0" i="0">
                <a:solidFill>
                  <a:schemeClr val="tx1"/>
                </a:solidFill>
                <a:latin typeface="Arial"/>
                <a:ea typeface="+mn-ea"/>
                <a:cs typeface="+mn-cs"/>
              </a:rPr>
              <a:pPr algn="r" defTabSz="903244">
                <a:lnSpc>
                  <a:spcPct val="100000"/>
                </a:lnSpc>
                <a:buNone/>
              </a:pPr>
              <a:t>46</a:t>
            </a:fld>
            <a:endParaRPr lang="en-US" sz="8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2.3.3.2  Prueba de la asignación de interfaz</a:t>
            </a:r>
            <a:endParaRPr lang="es-ES" sz="1200" b="0" i="0" noProof="1">
              <a:solidFill>
                <a:srgbClr val="000000"/>
              </a:solidFill>
              <a:latin typeface="Arial"/>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3D6232D7-9239-4797-AB16-3155FFDCAE61}" type="slidenum">
              <a:rPr lang="en-US" sz="800" b="0" i="0">
                <a:solidFill>
                  <a:schemeClr val="tx1"/>
                </a:solidFill>
                <a:latin typeface="Arial"/>
                <a:ea typeface="+mn-ea"/>
                <a:cs typeface="+mn-cs"/>
              </a:rPr>
              <a:pPr algn="r" defTabSz="903244">
                <a:lnSpc>
                  <a:spcPct val="100000"/>
                </a:lnSpc>
                <a:buNone/>
              </a:pPr>
              <a:t>47</a:t>
            </a:fld>
            <a:endParaRPr lang="en-US" sz="80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0" dirty="0" smtClean="0">
                <a:solidFill>
                  <a:srgbClr val="000000"/>
                </a:solidFill>
                <a:latin typeface="Arial"/>
                <a:ea typeface="+mn-ea"/>
                <a:cs typeface="+mn-cs"/>
              </a:rPr>
              <a:t>2.3.3.3  Prueba de la conectividad de extremo a extremo</a:t>
            </a:r>
            <a:endParaRPr lang="es-ES" sz="1200" b="0" i="0" noProof="0" dirty="0">
              <a:solidFill>
                <a:srgbClr val="000000"/>
              </a:solidFill>
              <a:latin typeface="Arial"/>
              <a:ea typeface="+mn-ea"/>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820AEEC5-A004-4B7F-B9E7-59DCF7C262D4}" type="slidenum">
              <a:rPr lang="en-US" sz="800" b="0" i="0">
                <a:solidFill>
                  <a:schemeClr val="tx1"/>
                </a:solidFill>
                <a:latin typeface="Arial"/>
                <a:ea typeface="+mn-ea"/>
                <a:cs typeface="+mn-cs"/>
              </a:rPr>
              <a:pPr algn="r" defTabSz="903244">
                <a:lnSpc>
                  <a:spcPct val="100000"/>
                </a:lnSpc>
                <a:buNone/>
              </a:pPr>
              <a:t>48</a:t>
            </a:fld>
            <a:endParaRPr lang="en-US" sz="80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0" dirty="0" smtClean="0">
                <a:solidFill>
                  <a:srgbClr val="000000"/>
                </a:solidFill>
                <a:latin typeface="Arial"/>
                <a:ea typeface="+mn-ea"/>
                <a:cs typeface="+mn-cs"/>
              </a:rPr>
              <a:t>2.4.1.3 Resumen</a:t>
            </a:r>
            <a:endParaRPr lang="es-ES" sz="1200" b="0" i="0" noProof="0" dirty="0">
              <a:solidFill>
                <a:srgbClr val="000000"/>
              </a:solidFill>
              <a:latin typeface="Arial"/>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C531AE30-3927-4645-BAFD-BEB511141A19}" type="slidenum">
              <a:rPr lang="en-US" sz="800" b="0" i="0">
                <a:solidFill>
                  <a:schemeClr val="tx1"/>
                </a:solidFill>
                <a:latin typeface="Arial"/>
                <a:ea typeface="+mn-ea"/>
                <a:cs typeface="+mn-cs"/>
              </a:rPr>
              <a:pPr algn="r" defTabSz="903244">
                <a:lnSpc>
                  <a:spcPct val="100000"/>
                </a:lnSpc>
                <a:buNone/>
              </a:pPr>
              <a:t>49</a:t>
            </a:fld>
            <a:endParaRPr lang="en-US" sz="80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n-US" sz="1200" b="0" i="0">
                <a:solidFill>
                  <a:srgbClr val="000000"/>
                </a:solidFill>
                <a:latin typeface="Arial"/>
                <a:ea typeface="+mn-ea"/>
                <a:cs typeface="+mn-cs"/>
              </a:rPr>
              <a:t>2.4.1.3 Resumen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B7C63FE7-8E98-459B-968A-4F51FD69026B}" type="slidenum">
              <a:rPr lang="en-US" sz="800" b="0" i="0">
                <a:solidFill>
                  <a:schemeClr val="tx1"/>
                </a:solidFill>
                <a:latin typeface="Arial"/>
                <a:ea typeface="+mn-ea"/>
                <a:cs typeface="+mn-cs"/>
              </a:rPr>
              <a:pPr algn="r" defTabSz="903244">
                <a:lnSpc>
                  <a:spcPct val="100000"/>
                </a:lnSpc>
                <a:buNone/>
              </a:pPr>
              <a:t>5</a:t>
            </a:fld>
            <a:endParaRPr lang="en-US" sz="8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n-US" sz="1200" b="0" i="0">
                <a:solidFill>
                  <a:srgbClr val="000000"/>
                </a:solidFill>
                <a:latin typeface="Arial"/>
                <a:ea typeface="+mn-ea"/>
                <a:cs typeface="+mn-cs"/>
              </a:rPr>
              <a:t>2.1.1.1</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9CF76C84-4A22-4E88-BD81-FBE794FAA44F}" type="slidenum">
              <a:rPr lang="en-US" sz="800" b="0" i="0">
                <a:solidFill>
                  <a:schemeClr val="tx1"/>
                </a:solidFill>
                <a:latin typeface="Arial"/>
                <a:ea typeface="+mn-ea"/>
                <a:cs typeface="+mn-cs"/>
              </a:rPr>
              <a:pPr algn="r" defTabSz="903244">
                <a:lnSpc>
                  <a:spcPct val="100000"/>
                </a:lnSpc>
                <a:buNone/>
              </a:pPr>
              <a:t>50</a:t>
            </a:fld>
            <a:endParaRPr lang="en-US" sz="80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n-US" sz="1200" b="0" i="0">
                <a:solidFill>
                  <a:srgbClr val="000000"/>
                </a:solidFill>
                <a:latin typeface="Arial"/>
                <a:ea typeface="+mn-ea"/>
                <a:cs typeface="+mn-cs"/>
              </a:rPr>
              <a:t>2.4.1.3 Resumen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FC9B780-5DB9-4EA3-984D-3ED5FA4B047E}" type="slidenum">
              <a:rPr lang="en-US" smtClean="0"/>
              <a:pPr>
                <a:defRPr/>
              </a:pPr>
              <a:t>51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FC9B780-5DB9-4EA3-984D-3ED5FA4B047E}"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6710DC11-815E-4CB4-AA0F-93804A5A279C}" type="slidenum">
              <a:rPr lang="en-US" sz="800" b="0" i="0">
                <a:solidFill>
                  <a:schemeClr val="tx1"/>
                </a:solidFill>
                <a:latin typeface="Arial"/>
                <a:ea typeface="+mn-ea"/>
                <a:cs typeface="+mn-cs"/>
              </a:rPr>
              <a:pPr algn="r" defTabSz="903244">
                <a:lnSpc>
                  <a:spcPct val="100000"/>
                </a:lnSpc>
                <a:buNone/>
              </a:pPr>
              <a:t>7</a:t>
            </a:fld>
            <a:endParaRPr lang="en-US" sz="8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0" dirty="0" smtClean="0">
                <a:solidFill>
                  <a:srgbClr val="000000"/>
                </a:solidFill>
                <a:latin typeface="Arial"/>
                <a:ea typeface="+mn-ea"/>
                <a:cs typeface="+mn-cs"/>
              </a:rPr>
              <a:t>2.1.1.2 Propósito de los OS</a:t>
            </a:r>
          </a:p>
          <a:p>
            <a:pPr marL="112746" indent="-112746" algn="l" defTabSz="1020745">
              <a:lnSpc>
                <a:spcPct val="80000"/>
              </a:lnSpc>
              <a:buNone/>
            </a:pPr>
            <a:endParaRPr lang="es-ES" noProof="0" dirty="0" smtClean="0"/>
          </a:p>
          <a:p>
            <a:pPr marL="112746" indent="-112746" algn="l" defTabSz="1020745">
              <a:lnSpc>
                <a:spcPct val="80000"/>
              </a:lnSpc>
              <a:buNone/>
            </a:pPr>
            <a:r>
              <a:rPr lang="es-ES" sz="1200" b="0" i="0" noProof="0" dirty="0" smtClean="0">
                <a:solidFill>
                  <a:srgbClr val="000000"/>
                </a:solidFill>
                <a:latin typeface="Arial"/>
                <a:ea typeface="+mn-ea"/>
                <a:cs typeface="+mn-cs"/>
              </a:rPr>
              <a:t>En este curso, se concentrará principalmente en Cisco IOS, versión 15.x.</a:t>
            </a:r>
            <a:endParaRPr lang="es-ES" sz="1200" b="0" i="0" noProof="0" dirty="0">
              <a:solidFill>
                <a:srgbClr val="000000"/>
              </a:solidFill>
              <a:latin typeface="Arial"/>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4B11526D-68E1-4BCC-9735-B34B1F2256C2}" type="slidenum">
              <a:rPr lang="en-US" sz="800" b="0" i="0">
                <a:solidFill>
                  <a:schemeClr val="tx1"/>
                </a:solidFill>
                <a:latin typeface="Arial"/>
                <a:ea typeface="+mn-ea"/>
                <a:cs typeface="+mn-cs"/>
              </a:rPr>
              <a:pPr algn="r" defTabSz="903244">
                <a:lnSpc>
                  <a:spcPct val="100000"/>
                </a:lnSpc>
                <a:buNone/>
              </a:pPr>
              <a:t>8</a:t>
            </a:fld>
            <a:endParaRPr lang="en-US" sz="8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0" dirty="0" smtClean="0">
                <a:solidFill>
                  <a:srgbClr val="000000"/>
                </a:solidFill>
                <a:latin typeface="Arial"/>
                <a:ea typeface="+mn-ea"/>
                <a:cs typeface="+mn-cs"/>
              </a:rPr>
              <a:t>2.1.1.3 Ubicación de Cisco IOS</a:t>
            </a:r>
            <a:endParaRPr lang="es-ES" sz="1200" b="0" i="0" noProof="0" dirty="0">
              <a:solidFill>
                <a:srgbClr val="000000"/>
              </a:solidFill>
              <a:latin typeface="Arial"/>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defRPr>
            </a:lvl1pPr>
            <a:lvl2pPr marL="742950" indent="-285750" defTabSz="903288">
              <a:defRPr sz="2400">
                <a:solidFill>
                  <a:schemeClr val="tx1"/>
                </a:solidFill>
                <a:latin typeface="Arial" charset="0"/>
              </a:defRPr>
            </a:lvl2pPr>
            <a:lvl3pPr marL="1143000" indent="-228600" defTabSz="903288">
              <a:defRPr sz="2400">
                <a:solidFill>
                  <a:schemeClr val="tx1"/>
                </a:solidFill>
                <a:latin typeface="Arial" charset="0"/>
              </a:defRPr>
            </a:lvl3pPr>
            <a:lvl4pPr marL="1600200" indent="-228600" defTabSz="903288">
              <a:defRPr sz="2400">
                <a:solidFill>
                  <a:schemeClr val="tx1"/>
                </a:solidFill>
                <a:latin typeface="Arial" charset="0"/>
              </a:defRPr>
            </a:lvl4pPr>
            <a:lvl5pPr marL="2057400" indent="-228600" defTabSz="903288">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defTabSz="903244">
              <a:lnSpc>
                <a:spcPct val="100000"/>
              </a:lnSpc>
              <a:buNone/>
            </a:pPr>
            <a:fld id="{865A4259-F32C-4A12-B58B-B12ECBCA9FFA}" type="slidenum">
              <a:rPr lang="en-US" sz="800" b="0" i="0">
                <a:solidFill>
                  <a:schemeClr val="tx1"/>
                </a:solidFill>
                <a:latin typeface="Arial"/>
                <a:ea typeface="+mn-ea"/>
                <a:cs typeface="+mn-cs"/>
              </a:rPr>
              <a:pPr algn="r" defTabSz="903244">
                <a:lnSpc>
                  <a:spcPct val="100000"/>
                </a:lnSpc>
                <a:buNone/>
              </a:pPr>
              <a:t>9</a:t>
            </a:fld>
            <a:endParaRPr lang="en-US" sz="8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46" indent="-112746" algn="l" defTabSz="1020745">
              <a:lnSpc>
                <a:spcPct val="80000"/>
              </a:lnSpc>
              <a:buNone/>
            </a:pPr>
            <a:r>
              <a:rPr lang="es-ES" sz="1200" b="0" i="0" noProof="1" smtClean="0">
                <a:solidFill>
                  <a:srgbClr val="000000"/>
                </a:solidFill>
                <a:latin typeface="Arial"/>
                <a:ea typeface="+mn-ea"/>
                <a:cs typeface="+mn-cs"/>
              </a:rPr>
              <a:t>2.1.1.4  Funciones de IOS</a:t>
            </a:r>
          </a:p>
          <a:p>
            <a:pPr marL="112746" indent="-112746" algn="l" defTabSz="1020745">
              <a:lnSpc>
                <a:spcPct val="80000"/>
              </a:lnSpc>
              <a:buNone/>
            </a:pPr>
            <a:endParaRPr lang="es-ES" noProof="1" smtClean="0"/>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Cada característica o servicio tiene asociado un conjunto de comandos de configuración que permite su implementación por parte de los técnicos de red.</a:t>
            </a:r>
          </a:p>
          <a:p>
            <a:pPr marL="112746" indent="-112746" algn="l" defTabSz="1020745">
              <a:lnSpc>
                <a:spcPct val="90000"/>
              </a:lnSpc>
              <a:buClr>
                <a:srgbClr val="000000"/>
              </a:buClr>
              <a:buSzPct val="100000"/>
              <a:buChar char="•"/>
            </a:pPr>
            <a:r>
              <a:rPr lang="es-ES" sz="1200" b="0" i="0" noProof="1" smtClean="0">
                <a:solidFill>
                  <a:srgbClr val="000000"/>
                </a:solidFill>
                <a:latin typeface="Arial"/>
                <a:ea typeface="+mn-ea"/>
                <a:cs typeface="+mn-cs"/>
              </a:rPr>
              <a:t>Por lo general, se accede a los servicios que proporciona Cisco IOS mediante una interfaz de línea de comandos (CLI).</a:t>
            </a:r>
          </a:p>
          <a:p>
            <a:pPr marL="112746" indent="-112746" algn="l" defTabSz="1020745">
              <a:lnSpc>
                <a:spcPct val="80000"/>
              </a:lnSpc>
              <a:buNone/>
            </a:pPr>
            <a:endParaRPr lang="es-E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65">
              <a:lnSpc>
                <a:spcPct val="100000"/>
              </a:lnSpc>
              <a:buNone/>
            </a:pPr>
            <a:r>
              <a:rPr lang="en-US" sz="700" b="0" i="0">
                <a:solidFill>
                  <a:srgbClr val="D3D3D3"/>
                </a:solidFill>
                <a:latin typeface="Arial"/>
                <a:ea typeface="+mn-ea"/>
                <a:cs typeface="+mn-cs"/>
              </a:rPr>
              <a:t>© 2007 – 2010, Cisco Systems, Inc. Todos los derechos reservados.</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65">
              <a:lnSpc>
                <a:spcPct val="100000"/>
              </a:lnSpc>
              <a:buNone/>
            </a:pPr>
            <a:r>
              <a:rPr lang="en-US" sz="700" b="0" i="0">
                <a:solidFill>
                  <a:srgbClr val="D3D3D3"/>
                </a:solidFill>
                <a:latin typeface="Arial"/>
                <a:ea typeface="+mn-ea"/>
                <a:cs typeface="+mn-cs"/>
              </a:rPr>
              <a:t>Información pública de Cisco</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65">
              <a:lnSpc>
                <a:spcPct val="100000"/>
              </a:lnSpc>
              <a:buNone/>
            </a:pPr>
            <a:r>
              <a:rPr lang="en-US" sz="700" b="0" i="0">
                <a:solidFill>
                  <a:srgbClr val="D3D3D3"/>
                </a:solidFill>
                <a:latin typeface="Arial"/>
                <a:ea typeface="+mn-ea"/>
                <a:cs typeface="+mn-cs"/>
              </a:rPr>
              <a:t>ITE PC v4.1</a:t>
            </a:r>
          </a:p>
          <a:p>
            <a:pPr algn="l" defTabSz="814365">
              <a:lnSpc>
                <a:spcPct val="100000"/>
              </a:lnSpc>
              <a:buNone/>
            </a:pPr>
            <a:r>
              <a:rPr lang="en-US" sz="700" b="0" i="0">
                <a:solidFill>
                  <a:srgbClr val="D3D3D3"/>
                </a:solidFill>
                <a:latin typeface="Arial"/>
                <a:ea typeface="+mn-ea"/>
                <a:cs typeface="+mn-cs"/>
              </a:rPr>
              <a:t>Capítulo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82124" tIns="41061" rIns="82124" bIns="41061" anchor="b">
            <a:spAutoFit/>
          </a:bodyPr>
          <a:lstStyle/>
          <a:p>
            <a:pPr algn="r" defTabSz="814365">
              <a:lnSpc>
                <a:spcPct val="100000"/>
              </a:lnSpc>
              <a:buNone/>
            </a:pPr>
            <a:fld id="{14175902-A877-41A6-8074-EFDE366EA7FD}" type="slidenum">
              <a:rPr lang="en-US" sz="1000" b="0" i="0">
                <a:solidFill>
                  <a:srgbClr val="D3D3D3"/>
                </a:solidFill>
                <a:latin typeface="Arial"/>
                <a:ea typeface="+mn-ea"/>
                <a:cs typeface="+mn-cs"/>
              </a:rPr>
              <a:pPr algn="r" defTabSz="814365">
                <a:lnSpc>
                  <a:spcPct val="100000"/>
                </a:lnSpc>
                <a:buNone/>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xmlns="" val="370693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6682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07640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extLst>
      <p:ext uri="{BB962C8B-B14F-4D97-AF65-F5344CB8AC3E}">
        <p14:creationId xmlns:p14="http://schemas.microsoft.com/office/powerpoint/2010/main" xmlns="" val="2622785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78"/>
          <p:cNvSpPr>
            <a:spLocks noChangeArrowheads="1"/>
          </p:cNvSpPr>
          <p:nvPr/>
        </p:nvSpPr>
        <p:spPr bwMode="auto">
          <a:xfrm>
            <a:off x="3232236" y="6670529"/>
            <a:ext cx="2575166" cy="19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65">
              <a:lnSpc>
                <a:spcPct val="100000"/>
              </a:lnSpc>
              <a:buNone/>
            </a:pPr>
            <a:r>
              <a:rPr lang="es-ES" sz="700" b="0" i="0" noProof="1" smtClean="0">
                <a:solidFill>
                  <a:srgbClr val="D3D3D3"/>
                </a:solidFill>
                <a:latin typeface="Arial"/>
                <a:ea typeface="+mn-ea"/>
                <a:cs typeface="+mn-cs"/>
              </a:rPr>
              <a:t>© 2008 Cisco Systems, Inc. Todos los derechos reservados.</a:t>
            </a:r>
            <a:endParaRPr lang="es-ES" sz="700" b="0" i="0" noProof="1">
              <a:solidFill>
                <a:srgbClr val="D3D3D3"/>
              </a:solidFill>
              <a:latin typeface="Arial"/>
              <a:ea typeface="+mn-ea"/>
              <a:cs typeface="+mn-cs"/>
            </a:endParaRPr>
          </a:p>
        </p:txBody>
      </p:sp>
      <p:sp>
        <p:nvSpPr>
          <p:cNvPr id="6" name="Rectangle 279"/>
          <p:cNvSpPr>
            <a:spLocks noChangeArrowheads="1"/>
          </p:cNvSpPr>
          <p:nvPr/>
        </p:nvSpPr>
        <p:spPr bwMode="auto">
          <a:xfrm>
            <a:off x="6268026" y="6670529"/>
            <a:ext cx="1505962" cy="19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65">
              <a:lnSpc>
                <a:spcPct val="100000"/>
              </a:lnSpc>
              <a:buNone/>
            </a:pPr>
            <a:r>
              <a:rPr lang="es-ES" sz="700" b="0" i="0" noProof="1" smtClean="0">
                <a:solidFill>
                  <a:srgbClr val="D3D3D3"/>
                </a:solidFill>
                <a:latin typeface="Arial"/>
                <a:ea typeface="+mn-ea"/>
                <a:cs typeface="+mn-cs"/>
              </a:rPr>
              <a:t>Información confidencial de Cisco</a:t>
            </a:r>
            <a:endParaRPr lang="es-ES" sz="700" b="0" i="0" noProof="1">
              <a:solidFill>
                <a:srgbClr val="D3D3D3"/>
              </a:solidFill>
              <a:latin typeface="Arial"/>
              <a:ea typeface="+mn-ea"/>
              <a:cs typeface="+mn-cs"/>
            </a:endParaRP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65">
              <a:lnSpc>
                <a:spcPct val="100000"/>
              </a:lnSpc>
              <a:buNone/>
            </a:pPr>
            <a:r>
              <a:rPr lang="es-ES" sz="700" b="0" i="0" noProof="1" smtClean="0">
                <a:solidFill>
                  <a:srgbClr val="D3D3D3"/>
                </a:solidFill>
                <a:latin typeface="Arial"/>
                <a:ea typeface="+mn-ea"/>
                <a:cs typeface="+mn-cs"/>
              </a:rPr>
              <a:t>Presentation_ID</a:t>
            </a:r>
            <a:endParaRPr lang="es-ES" sz="700" b="0" i="0" noProof="1">
              <a:solidFill>
                <a:srgbClr val="D3D3D3"/>
              </a:solidFill>
              <a:latin typeface="Arial"/>
              <a:ea typeface="+mn-ea"/>
              <a:cs typeface="+mn-cs"/>
            </a:endParaRP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82124" tIns="41061" rIns="82124" bIns="41061" anchor="b">
            <a:spAutoFit/>
          </a:bodyPr>
          <a:lstStyle/>
          <a:p>
            <a:pPr algn="r" defTabSz="814365">
              <a:lnSpc>
                <a:spcPct val="100000"/>
              </a:lnSpc>
              <a:buNone/>
            </a:pPr>
            <a:fld id="{5303E40A-7AD1-4156-8827-744348D394CD}" type="slidenum">
              <a:rPr lang="es-ES" sz="1000" b="0" i="0" noProof="1" smtClean="0">
                <a:solidFill>
                  <a:srgbClr val="D3D3D3"/>
                </a:solidFill>
                <a:latin typeface="Arial"/>
                <a:ea typeface="+mn-ea"/>
                <a:cs typeface="+mn-cs"/>
              </a:rPr>
              <a:pPr algn="r" defTabSz="814365">
                <a:lnSpc>
                  <a:spcPct val="100000"/>
                </a:lnSpc>
                <a:buNone/>
              </a:pPr>
              <a:t>‹#›</a:t>
            </a:fld>
            <a:endParaRPr lang="es-ES" sz="1000" noProof="1">
              <a:solidFill>
                <a:srgbClr val="D3D3D3"/>
              </a:solidFill>
            </a:endParaRPr>
          </a:p>
        </p:txBody>
      </p:sp>
      <p:pic>
        <p:nvPicPr>
          <p:cNvPr id="9" name="Picture 331" descr="Cisco_New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s-ES" noProof="1" smtClean="0"/>
              <a:t>Click to edit Master title style</a:t>
            </a:r>
            <a:endParaRPr lang="es-ES" noProof="1"/>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s-ES" noProof="1" smtClean="0"/>
              <a:t>Click to edit Master subtitle style</a:t>
            </a:r>
            <a:endParaRPr lang="es-ES" noProof="1"/>
          </a:p>
        </p:txBody>
      </p:sp>
    </p:spTree>
    <p:extLst>
      <p:ext uri="{BB962C8B-B14F-4D97-AF65-F5344CB8AC3E}">
        <p14:creationId xmlns:p14="http://schemas.microsoft.com/office/powerpoint/2010/main" xmlns="" val="4071767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08229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244580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32735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21351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596833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4833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78124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069498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82660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05378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6882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5344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0228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3626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78146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32069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3105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56704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65">
              <a:lnSpc>
                <a:spcPct val="100000"/>
              </a:lnSpc>
              <a:buNone/>
            </a:pPr>
            <a:r>
              <a:rPr lang="en-US" sz="700" b="0" i="0">
                <a:solidFill>
                  <a:srgbClr val="D3D3D3"/>
                </a:solidFill>
                <a:latin typeface="Arial"/>
                <a:ea typeface="+mn-ea"/>
                <a:cs typeface="+mn-cs"/>
              </a:rPr>
              <a:t>ITE PC v4.1</a:t>
            </a:r>
          </a:p>
          <a:p>
            <a:pPr algn="l" defTabSz="814365">
              <a:lnSpc>
                <a:spcPct val="100000"/>
              </a:lnSpc>
              <a:buNone/>
            </a:pPr>
            <a:r>
              <a:rPr lang="en-US" sz="700" b="0" i="0">
                <a:solidFill>
                  <a:srgbClr val="D3D3D3"/>
                </a:solidFill>
                <a:latin typeface="Arial"/>
                <a:ea typeface="+mn-ea"/>
                <a:cs typeface="+mn-cs"/>
              </a:rPr>
              <a:t>Capítulo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82124" tIns="41061" rIns="82124" bIns="41061" anchor="b">
            <a:spAutoFit/>
          </a:bodyPr>
          <a:lstStyle/>
          <a:p>
            <a:pPr algn="r" defTabSz="814365">
              <a:lnSpc>
                <a:spcPct val="100000"/>
              </a:lnSpc>
              <a:buNone/>
            </a:pPr>
            <a:fld id="{D24BAFCA-80F5-44F5-A63D-77FAB1422138}" type="slidenum">
              <a:rPr lang="en-US" sz="1000" b="0" i="0">
                <a:solidFill>
                  <a:srgbClr val="D3D3D3"/>
                </a:solidFill>
                <a:latin typeface="Arial"/>
                <a:ea typeface="+mn-ea"/>
                <a:cs typeface="+mn-cs"/>
              </a:rPr>
              <a:pPr algn="r" defTabSz="814365">
                <a:lnSpc>
                  <a:spcPct val="100000"/>
                </a:lnSpc>
                <a:buNone/>
              </a:pPr>
              <a:t>‹#›</a:t>
            </a:fld>
            <a:endParaRPr lang="en-US" sz="100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PPt_TopBand_Artwork"/>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65">
              <a:lnSpc>
                <a:spcPct val="100000"/>
              </a:lnSpc>
              <a:buNone/>
            </a:pPr>
            <a:r>
              <a:rPr lang="en-US" sz="700" b="0" i="0">
                <a:solidFill>
                  <a:srgbClr val="D3D3D3"/>
                </a:solidFill>
                <a:latin typeface="Arial"/>
                <a:ea typeface="+mn-ea"/>
                <a:cs typeface="+mn-cs"/>
              </a:rPr>
              <a:t>© 2007 – 2010, Cisco Systems, Inc. Todos los derechos reservados.</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65">
              <a:lnSpc>
                <a:spcPct val="100000"/>
              </a:lnSpc>
              <a:buNone/>
            </a:pPr>
            <a:r>
              <a:rPr lang="en-US" sz="700" b="0" i="0">
                <a:solidFill>
                  <a:srgbClr val="D3D3D3"/>
                </a:solidFill>
                <a:latin typeface="Arial"/>
                <a:ea typeface="+mn-ea"/>
                <a:cs typeface="+mn-cs"/>
              </a:rPr>
              <a:t>Información pública de Cisco</a:t>
            </a:r>
          </a:p>
        </p:txBody>
      </p:sp>
    </p:spTree>
  </p:cSld>
  <p:clrMap bg1="lt1" tx1="dk1" bg2="lt2" tx2="dk2" accent1="accent1" accent2="accent2" accent3="accent3" accent4="accent4" accent5="accent5" accent6="accent6" hlink="hlink" folHlink="folHlink"/>
  <p:sldLayoutIdLst>
    <p:sldLayoutId id="2147484255"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82124" tIns="41061" rIns="82124" bIns="41061" numCol="1" anchor="b" anchorCtr="0" compatLnSpc="1">
            <a:prstTxWarp prst="textNoShape">
              <a:avLst/>
            </a:prstTxWarp>
          </a:bodyPr>
          <a:lstStyle/>
          <a:p>
            <a:pPr lvl="0"/>
            <a:r>
              <a:rPr lang="es-ES" noProof="1" smtClean="0"/>
              <a:t>Slide Title</a:t>
            </a:r>
          </a:p>
        </p:txBody>
      </p:sp>
      <p:sp>
        <p:nvSpPr>
          <p:cNvPr id="2051"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65">
              <a:lnSpc>
                <a:spcPct val="100000"/>
              </a:lnSpc>
              <a:buNone/>
            </a:pPr>
            <a:r>
              <a:rPr lang="es-ES" sz="700" b="0" i="0" noProof="1" smtClean="0">
                <a:solidFill>
                  <a:srgbClr val="D3D3D3"/>
                </a:solidFill>
                <a:latin typeface="Arial"/>
                <a:ea typeface="+mn-ea"/>
                <a:cs typeface="+mn-cs"/>
              </a:rPr>
              <a:t>Presentation_ID</a:t>
            </a:r>
            <a:endParaRPr lang="es-ES" sz="700" b="0" i="0" noProof="1">
              <a:solidFill>
                <a:srgbClr val="D3D3D3"/>
              </a:solidFill>
              <a:latin typeface="Arial"/>
              <a:ea typeface="+mn-ea"/>
              <a:cs typeface="+mn-cs"/>
            </a:endParaRPr>
          </a:p>
        </p:txBody>
      </p:sp>
      <p:sp>
        <p:nvSpPr>
          <p:cNvPr id="2052"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82124" tIns="41061" rIns="82124" bIns="41061" anchor="b">
            <a:spAutoFit/>
          </a:bodyPr>
          <a:lstStyle/>
          <a:p>
            <a:pPr algn="r" defTabSz="814365">
              <a:lnSpc>
                <a:spcPct val="100000"/>
              </a:lnSpc>
              <a:buNone/>
            </a:pPr>
            <a:fld id="{42011E6B-2554-42D5-A2AE-B128CF7FCF5B}" type="slidenum">
              <a:rPr lang="es-ES" sz="1000" b="0" i="0" noProof="1" smtClean="0">
                <a:solidFill>
                  <a:srgbClr val="D3D3D3"/>
                </a:solidFill>
                <a:latin typeface="Arial"/>
                <a:ea typeface="+mn-ea"/>
                <a:cs typeface="+mn-cs"/>
              </a:rPr>
              <a:pPr algn="r" defTabSz="814365">
                <a:lnSpc>
                  <a:spcPct val="100000"/>
                </a:lnSpc>
                <a:buNone/>
              </a:pPr>
              <a:t>‹#›</a:t>
            </a:fld>
            <a:endParaRPr lang="es-ES" sz="1000" noProof="1">
              <a:solidFill>
                <a:srgbClr val="D3D3D3"/>
              </a:solidFill>
            </a:endParaRPr>
          </a:p>
        </p:txBody>
      </p:sp>
      <p:sp>
        <p:nvSpPr>
          <p:cNvPr id="2053" name="Rectangle 6284"/>
          <p:cNvSpPr>
            <a:spLocks noGrp="1" noChangeArrowheads="1"/>
          </p:cNvSpPr>
          <p:nvPr>
            <p:ph type="body" idx="1"/>
          </p:nvPr>
        </p:nvSpPr>
        <p:spPr bwMode="auto">
          <a:xfrm>
            <a:off x="655638" y="2014538"/>
            <a:ext cx="7940675" cy="357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82124" tIns="41061" rIns="82124" bIns="41061" numCol="1" anchor="t" anchorCtr="0" compatLnSpc="1">
            <a:prstTxWarp prst="textNoShape">
              <a:avLst/>
            </a:prstTxWarp>
          </a:bodyPr>
          <a:lstStyle/>
          <a:p>
            <a:pPr lvl="0"/>
            <a:r>
              <a:rPr lang="es-ES" noProof="1" smtClean="0"/>
              <a:t>Body Text</a:t>
            </a:r>
          </a:p>
          <a:p>
            <a:pPr lvl="1"/>
            <a:r>
              <a:rPr lang="es-ES" noProof="1" smtClean="0"/>
              <a:t>Second Level</a:t>
            </a:r>
          </a:p>
          <a:p>
            <a:pPr lvl="2"/>
            <a:r>
              <a:rPr lang="es-ES" noProof="1" smtClean="0"/>
              <a:t>Third Level</a:t>
            </a:r>
          </a:p>
          <a:p>
            <a:pPr lvl="3"/>
            <a:r>
              <a:rPr lang="es-ES" noProof="1" smtClean="0"/>
              <a:t>Fourth Level</a:t>
            </a:r>
          </a:p>
          <a:p>
            <a:pPr lvl="4"/>
            <a:r>
              <a:rPr lang="es-ES" noProof="1" smtClean="0"/>
              <a:t>Fifth Level</a:t>
            </a:r>
          </a:p>
        </p:txBody>
      </p:sp>
      <p:sp>
        <p:nvSpPr>
          <p:cNvPr id="2054" name="Rectangle 6312"/>
          <p:cNvSpPr>
            <a:spLocks noChangeArrowheads="1"/>
          </p:cNvSpPr>
          <p:nvPr/>
        </p:nvSpPr>
        <p:spPr bwMode="auto">
          <a:xfrm>
            <a:off x="3232236" y="6670529"/>
            <a:ext cx="2575166" cy="19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65">
              <a:lnSpc>
                <a:spcPct val="100000"/>
              </a:lnSpc>
              <a:buNone/>
            </a:pPr>
            <a:r>
              <a:rPr lang="es-ES" sz="700" b="0" i="0" noProof="1" smtClean="0">
                <a:solidFill>
                  <a:srgbClr val="D3D3D3"/>
                </a:solidFill>
                <a:latin typeface="Arial"/>
                <a:ea typeface="+mn-ea"/>
                <a:cs typeface="+mn-cs"/>
              </a:rPr>
              <a:t>© 2008 Cisco Systems, Inc. Todos los derechos reservados.</a:t>
            </a:r>
            <a:endParaRPr lang="es-ES" sz="700" b="0" i="0" noProof="1">
              <a:solidFill>
                <a:srgbClr val="D3D3D3"/>
              </a:solidFill>
              <a:latin typeface="Arial"/>
              <a:ea typeface="+mn-ea"/>
              <a:cs typeface="+mn-cs"/>
            </a:endParaRPr>
          </a:p>
        </p:txBody>
      </p:sp>
      <p:sp>
        <p:nvSpPr>
          <p:cNvPr id="2055" name="Rectangle 6313"/>
          <p:cNvSpPr>
            <a:spLocks noChangeArrowheads="1"/>
          </p:cNvSpPr>
          <p:nvPr/>
        </p:nvSpPr>
        <p:spPr bwMode="auto">
          <a:xfrm>
            <a:off x="6268026" y="6670529"/>
            <a:ext cx="1505962" cy="19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65">
              <a:lnSpc>
                <a:spcPct val="100000"/>
              </a:lnSpc>
              <a:buNone/>
            </a:pPr>
            <a:r>
              <a:rPr lang="es-ES" sz="700" b="0" i="0" noProof="1" smtClean="0">
                <a:solidFill>
                  <a:srgbClr val="D3D3D3"/>
                </a:solidFill>
                <a:latin typeface="Arial"/>
                <a:ea typeface="+mn-ea"/>
                <a:cs typeface="+mn-cs"/>
              </a:rPr>
              <a:t>Información confidencial de Cisco</a:t>
            </a:r>
            <a:endParaRPr lang="es-ES" sz="700" b="0" i="0" noProof="1">
              <a:solidFill>
                <a:srgbClr val="D3D3D3"/>
              </a:solidFill>
              <a:latin typeface="Arial"/>
              <a:ea typeface="+mn-ea"/>
              <a:cs typeface="+mn-cs"/>
            </a:endParaRPr>
          </a:p>
        </p:txBody>
      </p:sp>
      <p:pic>
        <p:nvPicPr>
          <p:cNvPr id="2056" name="Picture 8" descr="Rev08_Cisco_BrandBar10_060408.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56"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49" y="2263775"/>
            <a:ext cx="4098925" cy="1481138"/>
          </a:xfrm>
        </p:spPr>
        <p:txBody>
          <a:bodyPr/>
          <a:lstStyle/>
          <a:p>
            <a:pPr algn="l" defTabSz="814365">
              <a:spcBef>
                <a:spcPct val="0"/>
              </a:spcBef>
              <a:buNone/>
            </a:pPr>
            <a:r>
              <a:rPr lang="es-ES" sz="2800" b="0" i="0" noProof="1" smtClean="0">
                <a:solidFill>
                  <a:srgbClr val="FFFFFF"/>
                </a:solidFill>
                <a:latin typeface="Arial"/>
              </a:rPr>
              <a:t>Capítulo 2:</a:t>
            </a:r>
            <a:br>
              <a:rPr lang="es-ES" sz="2800" b="0" i="0" noProof="1" smtClean="0">
                <a:solidFill>
                  <a:srgbClr val="FFFFFF"/>
                </a:solidFill>
                <a:latin typeface="Arial"/>
              </a:rPr>
            </a:br>
            <a:r>
              <a:rPr lang="es-ES" sz="2800" b="0" i="0" noProof="1" smtClean="0">
                <a:solidFill>
                  <a:srgbClr val="FFFFFF"/>
                </a:solidFill>
                <a:latin typeface="Arial"/>
              </a:rPr>
              <a:t>Configuración de un sistema operativo de red</a:t>
            </a:r>
            <a:endParaRPr lang="es-ES" sz="2800" noProof="1" smtClean="0">
              <a:solidFill>
                <a:schemeClr val="folHlink"/>
              </a:solidFill>
            </a:endParaRPr>
          </a:p>
        </p:txBody>
      </p:sp>
      <p:sp>
        <p:nvSpPr>
          <p:cNvPr id="5123" name="Rectangle 3"/>
          <p:cNvSpPr>
            <a:spLocks noGrp="1" noChangeArrowheads="1"/>
          </p:cNvSpPr>
          <p:nvPr>
            <p:ph type="subTitle" idx="1"/>
          </p:nvPr>
        </p:nvSpPr>
        <p:spPr>
          <a:xfrm>
            <a:off x="311150" y="4672013"/>
            <a:ext cx="6788150" cy="658812"/>
          </a:xfrm>
        </p:spPr>
        <p:txBody>
          <a:bodyPr/>
          <a:lstStyle/>
          <a:p>
            <a:pPr marL="0" indent="0">
              <a:buNone/>
            </a:pPr>
            <a:r>
              <a:rPr lang="en-US" sz="2400" b="1" i="0">
                <a:solidFill>
                  <a:srgbClr val="000000"/>
                </a:solidFill>
              </a:rPr>
              <a:t>Introducción a redes</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8925" y="400050"/>
            <a:ext cx="8145463" cy="838200"/>
          </a:xfrm>
        </p:spPr>
        <p:txBody>
          <a:bodyPr/>
          <a:lstStyle/>
          <a:p>
            <a:pPr algn="l" defTabSz="814365">
              <a:spcBef>
                <a:spcPct val="0"/>
              </a:spcBef>
              <a:spcAft>
                <a:spcPct val="0"/>
              </a:spcAft>
              <a:buNone/>
            </a:pPr>
            <a:r>
              <a:rPr lang="es-ES" sz="1800" b="1" i="0" noProof="1" smtClean="0">
                <a:solidFill>
                  <a:srgbClr val="708CA1"/>
                </a:solidFill>
                <a:latin typeface="Arial"/>
                <a:ea typeface="+mj-ea"/>
                <a:cs typeface="Arial"/>
              </a:rPr>
              <a:t>Acceso a un dispositivo con Cisco IOS</a:t>
            </a:r>
            <a:br>
              <a:rPr lang="es-ES" sz="1800" b="1" i="0" noProof="1" smtClean="0">
                <a:solidFill>
                  <a:srgbClr val="708CA1"/>
                </a:solidFill>
                <a:latin typeface="Arial"/>
                <a:ea typeface="+mj-ea"/>
                <a:cs typeface="Arial"/>
              </a:rPr>
            </a:br>
            <a:r>
              <a:rPr lang="es-ES" sz="3200" b="1" i="0" noProof="1" smtClean="0">
                <a:solidFill>
                  <a:srgbClr val="AAC1D8">
                    <a:lumMod val="75000"/>
                  </a:srgbClr>
                </a:solidFill>
                <a:latin typeface="Arial"/>
                <a:ea typeface="+mj-ea"/>
                <a:cs typeface="Arial"/>
              </a:rPr>
              <a:t>Método de acceso a la consola</a:t>
            </a:r>
            <a:endParaRPr lang="es-ES" sz="3200" b="1" i="0" noProof="1">
              <a:solidFill>
                <a:srgbClr val="AAC1D8">
                  <a:lumMod val="75000"/>
                </a:srgbClr>
              </a:solidFill>
              <a:latin typeface="Arial"/>
              <a:ea typeface="+mj-ea"/>
              <a:cs typeface="Arial"/>
            </a:endParaRPr>
          </a:p>
        </p:txBody>
      </p:sp>
      <p:sp>
        <p:nvSpPr>
          <p:cNvPr id="14339" name="Rectangle 6"/>
          <p:cNvSpPr>
            <a:spLocks noGrp="1" noChangeArrowheads="1"/>
          </p:cNvSpPr>
          <p:nvPr>
            <p:ph idx="1"/>
          </p:nvPr>
        </p:nvSpPr>
        <p:spPr>
          <a:xfrm>
            <a:off x="552450" y="1503363"/>
            <a:ext cx="8496300" cy="2603500"/>
          </a:xfrm>
        </p:spPr>
        <p:txBody>
          <a:bodyPr/>
          <a:lstStyle/>
          <a:p>
            <a:pPr marL="381030" indent="-381030" algn="l" defTabSz="814365">
              <a:lnSpc>
                <a:spcPct val="75000"/>
              </a:lnSpc>
              <a:spcBef>
                <a:spcPct val="50000"/>
              </a:spcBef>
              <a:spcAft>
                <a:spcPct val="0"/>
              </a:spcAft>
              <a:buNone/>
            </a:pPr>
            <a:r>
              <a:rPr lang="es-ES" altLang="ja-JP" sz="2000" b="0" i="0" noProof="1" smtClean="0">
                <a:solidFill>
                  <a:srgbClr val="000000"/>
                </a:solidFill>
                <a:latin typeface="Arial"/>
                <a:ea typeface="ＭＳ Ｐゴシック"/>
                <a:cs typeface="Arial"/>
              </a:rPr>
              <a:t>Métodos más comunes para acceder a la interfaz de línea de comandos</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Consola</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Telnet o SSH</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Puerto auxiliar</a:t>
            </a:r>
          </a:p>
          <a:p>
            <a:pPr marL="0" indent="0" algn="l" defTabSz="814365">
              <a:lnSpc>
                <a:spcPct val="75000"/>
              </a:lnSpc>
              <a:spcBef>
                <a:spcPct val="50000"/>
              </a:spcBef>
              <a:spcAft>
                <a:spcPct val="0"/>
              </a:spcAft>
              <a:buNone/>
            </a:pPr>
            <a:endParaRPr lang="es-ES" altLang="ja-JP" sz="2000" noProof="1" smtClean="0">
              <a:ea typeface="ＭＳ Ｐゴシック" charset="-128"/>
            </a:endParaRPr>
          </a:p>
          <a:p>
            <a:pPr marL="0" indent="0" algn="l" defTabSz="814365">
              <a:lnSpc>
                <a:spcPct val="75000"/>
              </a:lnSpc>
              <a:spcBef>
                <a:spcPct val="50000"/>
              </a:spcBef>
              <a:spcAft>
                <a:spcPct val="0"/>
              </a:spcAft>
              <a:buNone/>
            </a:pPr>
            <a:endParaRPr lang="es-ES" altLang="ja-JP" sz="2000" noProof="1" smtClean="0">
              <a:ea typeface="ＭＳ Ｐゴシック" charset="-128"/>
            </a:endParaRPr>
          </a:p>
        </p:txBody>
      </p:sp>
      <p:pic>
        <p:nvPicPr>
          <p:cNvPr id="14340"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1100" y="3173413"/>
            <a:ext cx="6975475" cy="24145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36538" y="414338"/>
            <a:ext cx="8145462" cy="838200"/>
          </a:xfrm>
        </p:spPr>
        <p:txBody>
          <a:bodyPr/>
          <a:lstStyle/>
          <a:p>
            <a:pPr algn="l" defTabSz="814365">
              <a:spcBef>
                <a:spcPct val="0"/>
              </a:spcBef>
              <a:spcAft>
                <a:spcPct val="0"/>
              </a:spcAft>
              <a:buNone/>
            </a:pPr>
            <a:r>
              <a:rPr lang="es-ES" sz="1800" b="1" i="0" noProof="1" smtClean="0">
                <a:solidFill>
                  <a:srgbClr val="708CA1"/>
                </a:solidFill>
                <a:latin typeface="Arial"/>
                <a:ea typeface="+mj-ea"/>
                <a:cs typeface="Arial"/>
              </a:rPr>
              <a:t>Acceso a un dispositivo con Cisco IOS</a:t>
            </a:r>
            <a:r>
              <a:rPr lang="es-ES" sz="3200" b="1" i="0" noProof="1" smtClean="0">
                <a:solidFill>
                  <a:srgbClr val="708CA1"/>
                </a:solidFill>
                <a:latin typeface="Arial"/>
                <a:ea typeface="+mj-ea"/>
              </a:rPr>
              <a:t/>
            </a:r>
            <a:br>
              <a:rPr lang="es-ES" sz="3200" b="1" i="0" noProof="1" smtClean="0">
                <a:solidFill>
                  <a:srgbClr val="708CA1"/>
                </a:solidFill>
                <a:latin typeface="Arial"/>
                <a:ea typeface="+mj-ea"/>
              </a:rPr>
            </a:br>
            <a:r>
              <a:rPr lang="es-ES" sz="3200" b="1" i="0" noProof="1" smtClean="0">
                <a:solidFill>
                  <a:srgbClr val="AAC1D8">
                    <a:lumMod val="75000"/>
                  </a:srgbClr>
                </a:solidFill>
                <a:latin typeface="Arial"/>
                <a:ea typeface="+mj-ea"/>
                <a:cs typeface="Arial"/>
              </a:rPr>
              <a:t>Método de acceso a la consola</a:t>
            </a:r>
            <a:endParaRPr lang="es-ES" sz="3200" b="1" i="0" noProof="1">
              <a:solidFill>
                <a:srgbClr val="AAC1D8">
                  <a:lumMod val="75000"/>
                </a:srgbClr>
              </a:solidFill>
              <a:latin typeface="Arial"/>
              <a:ea typeface="+mj-ea"/>
              <a:cs typeface="Arial"/>
            </a:endParaRPr>
          </a:p>
        </p:txBody>
      </p:sp>
      <p:sp>
        <p:nvSpPr>
          <p:cNvPr id="14339" name="Rectangle 6"/>
          <p:cNvSpPr>
            <a:spLocks noGrp="1" noChangeArrowheads="1"/>
          </p:cNvSpPr>
          <p:nvPr>
            <p:ph idx="1"/>
          </p:nvPr>
        </p:nvSpPr>
        <p:spPr>
          <a:xfrm>
            <a:off x="627063" y="1401763"/>
            <a:ext cx="8216900" cy="5153025"/>
          </a:xfrm>
        </p:spPr>
        <p:txBody>
          <a:bodyPr/>
          <a:lstStyle/>
          <a:p>
            <a:pPr marL="0" indent="0" algn="l" defTabSz="814365">
              <a:lnSpc>
                <a:spcPct val="75000"/>
              </a:lnSpc>
              <a:spcBef>
                <a:spcPct val="50000"/>
              </a:spcBef>
              <a:spcAft>
                <a:spcPct val="0"/>
              </a:spcAft>
              <a:buNone/>
            </a:pPr>
            <a:r>
              <a:rPr lang="es-ES" altLang="ja-JP" sz="2400" b="1" i="0" noProof="1" smtClean="0">
                <a:solidFill>
                  <a:srgbClr val="000000"/>
                </a:solidFill>
                <a:latin typeface="Arial"/>
                <a:ea typeface="ＭＳ Ｐゴシック"/>
                <a:cs typeface="Arial"/>
              </a:rPr>
              <a:t>Puerto de consola</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Se puede acceder al dispositivo incluso si no hay servicios de red configurados (fuera de banda).</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Necesita un cable de consola especial.</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Permite que se introduzcan comandos de configuración.</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Se debe configurar con contraseñas para impedir el acceso no autorizado.</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El dispositivo debe estar ubicado en una sala segura para que no se pueda acceder fácilmente al puerto de consola.</a:t>
            </a:r>
          </a:p>
          <a:p>
            <a:pPr marL="236555" indent="-236555" algn="l" defTabSz="814365">
              <a:lnSpc>
                <a:spcPct val="75000"/>
              </a:lnSpc>
              <a:spcBef>
                <a:spcPct val="50000"/>
              </a:spcBef>
              <a:spcAft>
                <a:spcPct val="0"/>
              </a:spcAft>
              <a:buClr>
                <a:srgbClr val="708CA1"/>
              </a:buClr>
              <a:buFont typeface="Wingdings"/>
              <a:buChar char="§"/>
            </a:pPr>
            <a:endParaRPr lang="es-ES" altLang="ja-JP" sz="2000" noProof="1" smtClean="0">
              <a:ea typeface="ＭＳ Ｐゴシック" charset="-128"/>
            </a:endParaRPr>
          </a:p>
          <a:p>
            <a:pPr marL="0" indent="0" algn="l" defTabSz="814365">
              <a:lnSpc>
                <a:spcPct val="75000"/>
              </a:lnSpc>
              <a:spcBef>
                <a:spcPct val="50000"/>
              </a:spcBef>
              <a:spcAft>
                <a:spcPct val="0"/>
              </a:spcAft>
              <a:buNone/>
            </a:pPr>
            <a:endParaRPr lang="es-ES" altLang="ja-JP" sz="2000" noProof="1" smtClean="0">
              <a:ea typeface="ＭＳ Ｐゴシック" charset="-128"/>
            </a:endParaRPr>
          </a:p>
        </p:txBody>
      </p:sp>
      <p:pic>
        <p:nvPicPr>
          <p:cNvPr id="1536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28725" y="4402138"/>
            <a:ext cx="6450013" cy="2238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sp>
        <p:nvSpPr>
          <p:cNvPr id="15365" name="Down Arrow 1"/>
          <p:cNvSpPr>
            <a:spLocks noChangeArrowheads="1"/>
          </p:cNvSpPr>
          <p:nvPr/>
        </p:nvSpPr>
        <p:spPr bwMode="auto">
          <a:xfrm>
            <a:off x="5926138" y="4478617"/>
            <a:ext cx="742950" cy="1280160"/>
          </a:xfrm>
          <a:prstGeom prst="downArrow">
            <a:avLst>
              <a:gd name="adj1" fmla="val 50000"/>
              <a:gd name="adj2" fmla="val 49971"/>
            </a:avLst>
          </a:prstGeom>
          <a:solidFill>
            <a:schemeClr val="accent1"/>
          </a:solidFill>
          <a:ln w="9525" algn="ctr">
            <a:solidFill>
              <a:schemeClr val="tx1"/>
            </a:solidFill>
            <a:round/>
            <a:headEnd/>
            <a:tailEnd/>
          </a:ln>
        </p:spPr>
        <p:txBody>
          <a:bodyPr lIns="82124" tIns="41061" rIns="82124" bIns="41061" anchor="ctr">
            <a:spAutoFit/>
          </a:bodyPr>
          <a:lstStyle/>
          <a:p>
            <a:pPr defTabSz="814388"/>
            <a:endParaRPr lang="es-ES" noProof="1"/>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81463" y="4845050"/>
            <a:ext cx="4605337" cy="15954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
        <p:nvSpPr>
          <p:cNvPr id="14338" name="Rectangle 2"/>
          <p:cNvSpPr>
            <a:spLocks noGrp="1" noChangeArrowheads="1"/>
          </p:cNvSpPr>
          <p:nvPr>
            <p:ph type="title"/>
          </p:nvPr>
        </p:nvSpPr>
        <p:spPr>
          <a:xfrm>
            <a:off x="271463" y="439738"/>
            <a:ext cx="8501062" cy="1143000"/>
          </a:xfrm>
        </p:spPr>
        <p:txBody>
          <a:bodyPr/>
          <a:lstStyle/>
          <a:p>
            <a:pPr algn="l" defTabSz="814365">
              <a:spcBef>
                <a:spcPct val="0"/>
              </a:spcBef>
              <a:spcAft>
                <a:spcPct val="0"/>
              </a:spcAft>
              <a:buNone/>
            </a:pPr>
            <a:r>
              <a:rPr lang="es-ES" sz="1800" b="1" i="0" noProof="1" smtClean="0">
                <a:solidFill>
                  <a:srgbClr val="708CA1"/>
                </a:solidFill>
                <a:latin typeface="Arial"/>
                <a:ea typeface="+mj-ea"/>
                <a:cs typeface="Arial"/>
              </a:rPr>
              <a:t>Acceso a un dispositivo Cisco IOS</a:t>
            </a:r>
            <a:r>
              <a:rPr lang="es-ES" sz="3200" b="1" i="0" noProof="1" smtClean="0">
                <a:solidFill>
                  <a:srgbClr val="708CA1"/>
                </a:solidFill>
                <a:latin typeface="Arial"/>
                <a:ea typeface="+mj-ea"/>
              </a:rPr>
              <a:t/>
            </a:r>
            <a:br>
              <a:rPr lang="es-ES" sz="3200" b="1" i="0" noProof="1" smtClean="0">
                <a:solidFill>
                  <a:srgbClr val="708CA1"/>
                </a:solidFill>
                <a:latin typeface="Arial"/>
                <a:ea typeface="+mj-ea"/>
              </a:rPr>
            </a:br>
            <a:r>
              <a:rPr lang="es-ES" sz="3200" b="1" i="0" noProof="1" smtClean="0">
                <a:solidFill>
                  <a:srgbClr val="AAC1D8">
                    <a:lumMod val="75000"/>
                  </a:srgbClr>
                </a:solidFill>
                <a:latin typeface="Arial"/>
                <a:ea typeface="+mj-ea"/>
                <a:cs typeface="Arial"/>
              </a:rPr>
              <a:t>Métodos de acceso mediante Telnet, SSH y puerto auxiliar</a:t>
            </a:r>
            <a:endParaRPr lang="es-ES" sz="3200" b="1" i="0" noProof="1">
              <a:solidFill>
                <a:srgbClr val="AAC1D8">
                  <a:lumMod val="75000"/>
                </a:srgbClr>
              </a:solidFill>
              <a:latin typeface="Arial"/>
              <a:ea typeface="+mj-ea"/>
              <a:cs typeface="Arial"/>
            </a:endParaRPr>
          </a:p>
        </p:txBody>
      </p:sp>
      <p:sp>
        <p:nvSpPr>
          <p:cNvPr id="15363" name="Rectangle 6"/>
          <p:cNvSpPr>
            <a:spLocks noGrp="1" noChangeArrowheads="1"/>
          </p:cNvSpPr>
          <p:nvPr>
            <p:ph idx="1"/>
          </p:nvPr>
        </p:nvSpPr>
        <p:spPr>
          <a:xfrm>
            <a:off x="365125" y="1828800"/>
            <a:ext cx="8216900" cy="4706938"/>
          </a:xfrm>
        </p:spPr>
        <p:txBody>
          <a:bodyPr/>
          <a:lstStyle/>
          <a:p>
            <a:pPr marL="381030" indent="-381030" algn="l" defTabSz="814365">
              <a:lnSpc>
                <a:spcPct val="75000"/>
              </a:lnSpc>
              <a:spcBef>
                <a:spcPct val="50000"/>
              </a:spcBef>
              <a:spcAft>
                <a:spcPct val="0"/>
              </a:spcAft>
              <a:buNone/>
            </a:pPr>
            <a:r>
              <a:rPr lang="es-ES" altLang="ja-JP" sz="2000" b="1" i="0" noProof="1" smtClean="0">
                <a:solidFill>
                  <a:srgbClr val="000000"/>
                </a:solidFill>
                <a:latin typeface="Arial"/>
                <a:ea typeface="ＭＳ Ｐゴシック"/>
                <a:cs typeface="Arial"/>
              </a:rPr>
              <a:t>Telnet</a:t>
            </a:r>
            <a:r>
              <a:rPr lang="es-ES" altLang="ja-JP" sz="2000" b="0" i="0" noProof="1" smtClean="0">
                <a:solidFill>
                  <a:srgbClr val="000000"/>
                </a:solidFill>
                <a:latin typeface="Arial"/>
                <a:ea typeface="ＭＳ Ｐゴシック"/>
                <a:cs typeface="Arial"/>
              </a:rPr>
              <a:t> </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Método para acceder de forma remota a la CLI a través de una red.</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Requiere servicios de red activos y que haya una interfaz activa configurada.</a:t>
            </a:r>
          </a:p>
          <a:p>
            <a:pPr marL="236555" indent="-236555" algn="l" defTabSz="814365">
              <a:lnSpc>
                <a:spcPct val="75000"/>
              </a:lnSpc>
              <a:spcBef>
                <a:spcPts val="0"/>
              </a:spcBef>
              <a:spcAft>
                <a:spcPct val="0"/>
              </a:spcAft>
              <a:buClr>
                <a:srgbClr val="708CA1"/>
              </a:buClr>
              <a:buFont typeface="Wingdings"/>
              <a:buChar char="§"/>
            </a:pPr>
            <a:endParaRPr lang="es-ES" altLang="ja-JP" sz="2000" noProof="1" smtClean="0">
              <a:ea typeface="ＭＳ Ｐゴシック" charset="-128"/>
              <a:cs typeface="Arial" pitchFamily="34" charset="0"/>
            </a:endParaRPr>
          </a:p>
          <a:p>
            <a:pPr marL="0" indent="0" algn="l" defTabSz="814365">
              <a:lnSpc>
                <a:spcPct val="75000"/>
              </a:lnSpc>
              <a:spcBef>
                <a:spcPct val="50000"/>
              </a:spcBef>
              <a:spcAft>
                <a:spcPct val="0"/>
              </a:spcAft>
              <a:buNone/>
            </a:pPr>
            <a:r>
              <a:rPr lang="es-ES" altLang="ja-JP" sz="2000" b="1" i="0" noProof="1" smtClean="0">
                <a:solidFill>
                  <a:srgbClr val="000000"/>
                </a:solidFill>
                <a:latin typeface="Arial"/>
                <a:ea typeface="ＭＳ Ｐゴシック"/>
                <a:cs typeface="Arial"/>
              </a:rPr>
              <a:t>Shell seguro (SSH)</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Inicio de sesión remoto similar a Telnet, pero utiliza más seguridad.</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Cuenta con autenticación de contraseña más segura.</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Utiliza encriptación al transportar datos.</a:t>
            </a:r>
          </a:p>
          <a:p>
            <a:pPr marL="0" indent="0" algn="l" defTabSz="814365">
              <a:lnSpc>
                <a:spcPct val="75000"/>
              </a:lnSpc>
              <a:spcBef>
                <a:spcPts val="0"/>
              </a:spcBef>
              <a:spcAft>
                <a:spcPct val="0"/>
              </a:spcAft>
              <a:buNone/>
            </a:pPr>
            <a:endParaRPr lang="es-ES" altLang="ja-JP" sz="2000" noProof="1" smtClean="0">
              <a:ea typeface="ＭＳ Ｐゴシック" charset="-128"/>
              <a:cs typeface="Arial" pitchFamily="34" charset="0"/>
            </a:endParaRPr>
          </a:p>
          <a:p>
            <a:pPr marL="0" indent="0" algn="l" defTabSz="814365">
              <a:lnSpc>
                <a:spcPct val="75000"/>
              </a:lnSpc>
              <a:spcBef>
                <a:spcPct val="50000"/>
              </a:spcBef>
              <a:spcAft>
                <a:spcPct val="0"/>
              </a:spcAft>
              <a:buNone/>
            </a:pPr>
            <a:r>
              <a:rPr lang="es-ES" altLang="ja-JP" sz="2000" b="1" i="0" noProof="1" smtClean="0">
                <a:solidFill>
                  <a:srgbClr val="000000"/>
                </a:solidFill>
                <a:latin typeface="Arial"/>
                <a:ea typeface="ＭＳ Ｐゴシック"/>
                <a:cs typeface="Arial"/>
              </a:rPr>
              <a:t>Puerto auxiliar</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Conexión fuera de banda.</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Utiliza la línea telefónica.</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Se puede utilizar como puerto de consola. </a:t>
            </a:r>
          </a:p>
          <a:p>
            <a:pPr marL="236555" indent="-236555" algn="l" defTabSz="814365">
              <a:lnSpc>
                <a:spcPct val="75000"/>
              </a:lnSpc>
              <a:spcBef>
                <a:spcPct val="50000"/>
              </a:spcBef>
              <a:spcAft>
                <a:spcPct val="0"/>
              </a:spcAft>
              <a:buClr>
                <a:srgbClr val="708CA1"/>
              </a:buClr>
              <a:buFont typeface="Wingdings"/>
              <a:buChar char="§"/>
            </a:pPr>
            <a:endParaRPr lang="es-ES" altLang="ja-JP" sz="2000" noProof="1" smtClean="0">
              <a:ea typeface="ＭＳ Ｐゴシック" charset="-128"/>
              <a:cs typeface="Arial" pitchFamily="34" charset="0"/>
            </a:endParaRPr>
          </a:p>
          <a:p>
            <a:pPr marL="236555" indent="-236555" algn="l" defTabSz="814365">
              <a:lnSpc>
                <a:spcPct val="75000"/>
              </a:lnSpc>
              <a:spcBef>
                <a:spcPct val="50000"/>
              </a:spcBef>
              <a:spcAft>
                <a:spcPct val="0"/>
              </a:spcAft>
              <a:buClr>
                <a:srgbClr val="708CA1"/>
              </a:buClr>
              <a:buFont typeface="Wingdings"/>
              <a:buChar char="§"/>
            </a:pPr>
            <a:endParaRPr lang="es-ES" altLang="ja-JP" sz="2000" noProof="1" smtClean="0">
              <a:ea typeface="ＭＳ Ｐゴシック" charset="-128"/>
            </a:endParaRPr>
          </a:p>
        </p:txBody>
      </p:sp>
      <p:pic>
        <p:nvPicPr>
          <p:cNvPr id="1638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86638" y="4514850"/>
            <a:ext cx="554037" cy="1127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73050" y="433388"/>
            <a:ext cx="8145463" cy="838200"/>
          </a:xfrm>
        </p:spPr>
        <p:txBody>
          <a:bodyPr/>
          <a:lstStyle/>
          <a:p>
            <a:pPr algn="l" defTabSz="814365">
              <a:spcBef>
                <a:spcPct val="0"/>
              </a:spcBef>
              <a:spcAft>
                <a:spcPct val="0"/>
              </a:spcAft>
              <a:buNone/>
            </a:pPr>
            <a:r>
              <a:rPr lang="es-ES" sz="1800" b="1" i="0" noProof="1" smtClean="0">
                <a:solidFill>
                  <a:srgbClr val="708CA1"/>
                </a:solidFill>
                <a:latin typeface="Arial"/>
                <a:ea typeface="+mj-ea"/>
                <a:cs typeface="Arial"/>
              </a:rPr>
              <a:t>Acceso a un dispositivo Cisco IOS</a:t>
            </a:r>
            <a:r>
              <a:rPr lang="es-ES" sz="3200" b="1" i="0" noProof="1" smtClean="0">
                <a:solidFill>
                  <a:srgbClr val="708CA1"/>
                </a:solidFill>
                <a:latin typeface="Arial"/>
                <a:ea typeface="+mj-ea"/>
              </a:rPr>
              <a:t/>
            </a:r>
            <a:br>
              <a:rPr lang="es-ES" sz="3200" b="1" i="0" noProof="1" smtClean="0">
                <a:solidFill>
                  <a:srgbClr val="708CA1"/>
                </a:solidFill>
                <a:latin typeface="Arial"/>
                <a:ea typeface="+mj-ea"/>
              </a:rPr>
            </a:br>
            <a:r>
              <a:rPr lang="es-ES" sz="3200" b="1" i="0" noProof="1" smtClean="0">
                <a:solidFill>
                  <a:srgbClr val="AAC1D8">
                    <a:lumMod val="75000"/>
                  </a:srgbClr>
                </a:solidFill>
                <a:latin typeface="Arial"/>
                <a:ea typeface="+mj-ea"/>
                <a:cs typeface="Arial"/>
              </a:rPr>
              <a:t>Programas de emulación de terminales</a:t>
            </a:r>
            <a:endParaRPr lang="es-ES" sz="3200" b="1" i="0" noProof="1">
              <a:solidFill>
                <a:srgbClr val="AAC1D8">
                  <a:lumMod val="75000"/>
                </a:srgbClr>
              </a:solidFill>
              <a:latin typeface="Arial"/>
              <a:ea typeface="+mj-ea"/>
              <a:cs typeface="Arial"/>
            </a:endParaRPr>
          </a:p>
        </p:txBody>
      </p:sp>
      <p:sp>
        <p:nvSpPr>
          <p:cNvPr id="15363" name="Rectangle 6"/>
          <p:cNvSpPr>
            <a:spLocks noGrp="1" noChangeArrowheads="1"/>
          </p:cNvSpPr>
          <p:nvPr>
            <p:ph idx="1"/>
          </p:nvPr>
        </p:nvSpPr>
        <p:spPr>
          <a:xfrm>
            <a:off x="522288" y="1827213"/>
            <a:ext cx="3454400" cy="4572000"/>
          </a:xfrm>
        </p:spPr>
        <p:txBody>
          <a:bodyPr/>
          <a:lstStyle/>
          <a:p>
            <a:pPr marL="0" indent="0" algn="l" defTabSz="814365">
              <a:spcBef>
                <a:spcPct val="50000"/>
              </a:spcBef>
              <a:spcAft>
                <a:spcPct val="0"/>
              </a:spcAft>
              <a:buNone/>
            </a:pPr>
            <a:r>
              <a:rPr lang="es-ES" sz="2000" b="0" i="0" noProof="1" smtClean="0">
                <a:solidFill>
                  <a:srgbClr val="000000"/>
                </a:solidFill>
                <a:latin typeface="Arial"/>
              </a:rPr>
              <a:t>Software disponible para conectarse a un dispositivo de red.</a:t>
            </a:r>
          </a:p>
          <a:p>
            <a:pPr marL="236555" indent="-236555" algn="l" defTabSz="814365">
              <a:spcBef>
                <a:spcPct val="50000"/>
              </a:spcBef>
              <a:spcAft>
                <a:spcPct val="0"/>
              </a:spcAft>
              <a:buClr>
                <a:srgbClr val="708CA1"/>
              </a:buClr>
              <a:buFont typeface="Wingdings"/>
              <a:buChar char="§"/>
            </a:pPr>
            <a:r>
              <a:rPr lang="es-ES" sz="2000" b="0" i="0" noProof="1" smtClean="0">
                <a:solidFill>
                  <a:srgbClr val="000000"/>
                </a:solidFill>
                <a:latin typeface="Arial"/>
              </a:rPr>
              <a:t>PuTTY</a:t>
            </a:r>
            <a:endParaRPr lang="es-ES" sz="2000" noProof="1" smtClean="0"/>
          </a:p>
          <a:p>
            <a:pPr marL="236555" indent="-236555" algn="l" defTabSz="814365">
              <a:spcBef>
                <a:spcPct val="50000"/>
              </a:spcBef>
              <a:spcAft>
                <a:spcPct val="0"/>
              </a:spcAft>
              <a:buClr>
                <a:srgbClr val="708CA1"/>
              </a:buClr>
              <a:buFont typeface="Wingdings"/>
              <a:buChar char="§"/>
            </a:pPr>
            <a:r>
              <a:rPr lang="es-ES" sz="2000" b="0" i="0" noProof="1" smtClean="0">
                <a:solidFill>
                  <a:srgbClr val="000000"/>
                </a:solidFill>
                <a:latin typeface="Arial"/>
              </a:rPr>
              <a:t>Tera Term</a:t>
            </a:r>
          </a:p>
          <a:p>
            <a:pPr marL="236555" indent="-236555" algn="l" defTabSz="814365">
              <a:spcBef>
                <a:spcPct val="50000"/>
              </a:spcBef>
              <a:spcAft>
                <a:spcPct val="0"/>
              </a:spcAft>
              <a:buClr>
                <a:srgbClr val="708CA1"/>
              </a:buClr>
              <a:buFont typeface="Wingdings"/>
              <a:buChar char="§"/>
            </a:pPr>
            <a:r>
              <a:rPr lang="es-ES" sz="2000" b="0" i="0" noProof="1" smtClean="0">
                <a:solidFill>
                  <a:srgbClr val="000000"/>
                </a:solidFill>
                <a:latin typeface="Arial"/>
              </a:rPr>
              <a:t>SecureCRT</a:t>
            </a:r>
            <a:endParaRPr lang="es-ES" sz="2000" noProof="1" smtClean="0"/>
          </a:p>
          <a:p>
            <a:pPr marL="236555" indent="-236555" algn="l" defTabSz="814365">
              <a:spcBef>
                <a:spcPct val="50000"/>
              </a:spcBef>
              <a:spcAft>
                <a:spcPct val="0"/>
              </a:spcAft>
              <a:buClr>
                <a:srgbClr val="708CA1"/>
              </a:buClr>
              <a:buFont typeface="Wingdings"/>
              <a:buChar char="§"/>
            </a:pPr>
            <a:r>
              <a:rPr lang="es-ES" sz="2000" b="0" i="0" noProof="1" smtClean="0">
                <a:solidFill>
                  <a:srgbClr val="000000"/>
                </a:solidFill>
                <a:latin typeface="Arial"/>
              </a:rPr>
              <a:t>HyperTerminal</a:t>
            </a:r>
          </a:p>
          <a:p>
            <a:pPr marL="236555" indent="-236555" algn="l" defTabSz="814365">
              <a:spcBef>
                <a:spcPct val="50000"/>
              </a:spcBef>
              <a:spcAft>
                <a:spcPct val="0"/>
              </a:spcAft>
              <a:buClr>
                <a:srgbClr val="708CA1"/>
              </a:buClr>
              <a:buFont typeface="Wingdings"/>
              <a:buChar char="§"/>
            </a:pPr>
            <a:r>
              <a:rPr lang="es-ES" sz="2000" b="0" i="0" noProof="1" smtClean="0">
                <a:solidFill>
                  <a:srgbClr val="000000"/>
                </a:solidFill>
                <a:latin typeface="Arial"/>
              </a:rPr>
              <a:t>OS X Terminal</a:t>
            </a:r>
          </a:p>
          <a:p>
            <a:pPr marL="381030" indent="-381030" algn="l" defTabSz="814365">
              <a:lnSpc>
                <a:spcPct val="75000"/>
              </a:lnSpc>
              <a:spcBef>
                <a:spcPct val="50000"/>
              </a:spcBef>
              <a:spcAft>
                <a:spcPct val="0"/>
              </a:spcAft>
              <a:buNone/>
            </a:pPr>
            <a:endParaRPr lang="es-ES" altLang="ja-JP" sz="2000" noProof="1" smtClean="0">
              <a:ea typeface="ＭＳ Ｐゴシック" charset="-128"/>
            </a:endParaRPr>
          </a:p>
        </p:txBody>
      </p:sp>
      <p:pic>
        <p:nvPicPr>
          <p:cNvPr id="17412" name="Picture 2"/>
          <p:cNvPicPr>
            <a:picLocks noChangeAspect="1" noChangeArrowheads="1"/>
          </p:cNvPicPr>
          <p:nvPr/>
        </p:nvPicPr>
        <p:blipFill>
          <a:blip r:embed="rId3" cstate="print"/>
          <a:srcRect t="1477"/>
          <a:stretch>
            <a:fillRect/>
          </a:stretch>
        </p:blipFill>
        <p:spPr bwMode="auto">
          <a:xfrm>
            <a:off x="4224338" y="1712686"/>
            <a:ext cx="4569048" cy="4281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7663" y="444500"/>
            <a:ext cx="8143875" cy="838200"/>
          </a:xfrm>
        </p:spPr>
        <p:txBody>
          <a:bodyPr/>
          <a:lstStyle/>
          <a:p>
            <a:pPr algn="l" defTabSz="814365">
              <a:spcBef>
                <a:spcPct val="0"/>
              </a:spcBef>
              <a:spcAft>
                <a:spcPct val="0"/>
              </a:spcAft>
              <a:buNone/>
            </a:pPr>
            <a:r>
              <a:rPr lang="es-ES" sz="1800" b="1" i="0" smtClean="0">
                <a:solidFill>
                  <a:srgbClr val="708CA1"/>
                </a:solidFill>
                <a:latin typeface="Arial"/>
                <a:ea typeface="+mj-ea"/>
                <a:cs typeface="Arial"/>
              </a:rPr>
              <a:t>Navegación de IOS</a:t>
            </a:r>
            <a:r>
              <a:rPr lang="es-ES" sz="3200" b="1" i="0" smtClean="0">
                <a:solidFill>
                  <a:srgbClr val="708CA1"/>
                </a:solidFill>
                <a:latin typeface="Arial"/>
                <a:ea typeface="+mj-ea"/>
              </a:rPr>
              <a:t/>
            </a:r>
            <a:br>
              <a:rPr lang="es-ES" sz="3200" b="1" i="0" smtClean="0">
                <a:solidFill>
                  <a:srgbClr val="708CA1"/>
                </a:solidFill>
                <a:latin typeface="Arial"/>
                <a:ea typeface="+mj-ea"/>
              </a:rPr>
            </a:br>
            <a:r>
              <a:rPr lang="es-ES" sz="3200" b="1" i="0" smtClean="0">
                <a:solidFill>
                  <a:srgbClr val="AAC1D8">
                    <a:lumMod val="75000"/>
                  </a:srgbClr>
                </a:solidFill>
                <a:latin typeface="Arial"/>
                <a:ea typeface="+mj-ea"/>
                <a:cs typeface="Arial"/>
              </a:rPr>
              <a:t>Modos de funcionamiento de Cisco IOS</a:t>
            </a:r>
            <a:endParaRPr lang="es-ES" sz="3200" b="1" i="0">
              <a:solidFill>
                <a:srgbClr val="AAC1D8">
                  <a:lumMod val="75000"/>
                </a:srgbClr>
              </a:solidFill>
              <a:latin typeface="Arial"/>
              <a:ea typeface="+mj-ea"/>
              <a:cs typeface="Arial"/>
            </a:endParaRPr>
          </a:p>
        </p:txBody>
      </p:sp>
      <p:pic>
        <p:nvPicPr>
          <p:cNvPr id="18435" name="Picture 4"/>
          <p:cNvPicPr>
            <a:picLocks noChangeAspect="1" noChangeArrowheads="1"/>
          </p:cNvPicPr>
          <p:nvPr/>
        </p:nvPicPr>
        <p:blipFill>
          <a:blip r:embed="rId3" cstate="print"/>
          <a:stretch>
            <a:fillRect/>
          </a:stretch>
        </p:blipFill>
        <p:spPr bwMode="auto">
          <a:xfrm>
            <a:off x="1396969" y="1276350"/>
            <a:ext cx="6580250" cy="5429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8450" y="514350"/>
            <a:ext cx="8145463" cy="838200"/>
          </a:xfrm>
        </p:spPr>
        <p:txBody>
          <a:bodyPr/>
          <a:lstStyle/>
          <a:p>
            <a:pPr algn="l" defTabSz="814365">
              <a:spcBef>
                <a:spcPct val="0"/>
              </a:spcBef>
              <a:spcAft>
                <a:spcPct val="0"/>
              </a:spcAft>
              <a:buNone/>
            </a:pPr>
            <a:r>
              <a:rPr lang="es-ES" sz="1800" b="1" i="0" noProof="1" smtClean="0">
                <a:solidFill>
                  <a:srgbClr val="708CA1"/>
                </a:solidFill>
                <a:latin typeface="Arial"/>
                <a:ea typeface="+mj-ea"/>
                <a:cs typeface="Arial"/>
              </a:rPr>
              <a:t>Navegación de IOS</a:t>
            </a:r>
            <a:r>
              <a:rPr lang="es-ES" sz="3200" b="1" i="0" noProof="1" smtClean="0">
                <a:solidFill>
                  <a:srgbClr val="708CA1"/>
                </a:solidFill>
                <a:latin typeface="Arial"/>
                <a:ea typeface="+mj-ea"/>
              </a:rPr>
              <a:t/>
            </a:r>
            <a:br>
              <a:rPr lang="es-ES" sz="3200" b="1" i="0" noProof="1" smtClean="0">
                <a:solidFill>
                  <a:srgbClr val="708CA1"/>
                </a:solidFill>
                <a:latin typeface="Arial"/>
                <a:ea typeface="+mj-ea"/>
              </a:rPr>
            </a:br>
            <a:r>
              <a:rPr lang="es-ES" sz="3200" b="1" i="0" noProof="1" smtClean="0">
                <a:solidFill>
                  <a:srgbClr val="AAC1D8">
                    <a:lumMod val="75000"/>
                  </a:srgbClr>
                </a:solidFill>
                <a:latin typeface="Arial"/>
                <a:ea typeface="+mj-ea"/>
                <a:cs typeface="Arial"/>
              </a:rPr>
              <a:t>Modos principales</a:t>
            </a:r>
            <a:endParaRPr lang="es-ES" sz="3200" b="1" i="0" noProof="1">
              <a:solidFill>
                <a:srgbClr val="AAC1D8">
                  <a:lumMod val="75000"/>
                </a:srgbClr>
              </a:solidFill>
              <a:latin typeface="Arial"/>
              <a:ea typeface="+mj-ea"/>
              <a:cs typeface="Arial"/>
            </a:endParaRPr>
          </a:p>
        </p:txBody>
      </p:sp>
      <p:pic>
        <p:nvPicPr>
          <p:cNvPr id="19459" name="Picture 4"/>
          <p:cNvPicPr>
            <a:picLocks noChangeAspect="1" noChangeArrowheads="1"/>
          </p:cNvPicPr>
          <p:nvPr/>
        </p:nvPicPr>
        <p:blipFill>
          <a:blip r:embed="rId3" cstate="print"/>
          <a:stretch>
            <a:fillRect/>
          </a:stretch>
        </p:blipFill>
        <p:spPr bwMode="auto">
          <a:xfrm>
            <a:off x="1137720" y="1527175"/>
            <a:ext cx="6746322" cy="44084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1450" y="400050"/>
            <a:ext cx="8801100" cy="838200"/>
          </a:xfrm>
        </p:spPr>
        <p:txBody>
          <a:bodyPr/>
          <a:lstStyle/>
          <a:p>
            <a:pPr algn="l" defTabSz="814365">
              <a:spcBef>
                <a:spcPct val="0"/>
              </a:spcBef>
              <a:spcAft>
                <a:spcPct val="0"/>
              </a:spcAft>
              <a:buNone/>
            </a:pPr>
            <a:r>
              <a:rPr lang="es-ES" sz="1800" b="1" i="0" dirty="0" smtClean="0">
                <a:solidFill>
                  <a:srgbClr val="708CA1"/>
                </a:solidFill>
                <a:latin typeface="Arial"/>
                <a:cs typeface="Arial"/>
              </a:rPr>
              <a:t>Navegación de IOS</a:t>
            </a:r>
            <a:r>
              <a:rPr lang="es-ES" sz="3200" b="1" i="0" dirty="0" smtClean="0">
                <a:solidFill>
                  <a:srgbClr val="708CA1"/>
                </a:solidFill>
                <a:latin typeface="Arial"/>
              </a:rPr>
              <a:t/>
            </a:r>
            <a:br>
              <a:rPr lang="es-ES" sz="3200" b="1" i="0" dirty="0" smtClean="0">
                <a:solidFill>
                  <a:srgbClr val="708CA1"/>
                </a:solidFill>
                <a:latin typeface="Arial"/>
              </a:rPr>
            </a:br>
            <a:r>
              <a:rPr lang="es-ES" sz="3200" b="1" i="0" dirty="0" smtClean="0">
                <a:solidFill>
                  <a:srgbClr val="AAC1D8">
                    <a:lumMod val="75000"/>
                  </a:srgbClr>
                </a:solidFill>
                <a:latin typeface="Arial"/>
                <a:cs typeface="Arial"/>
              </a:rPr>
              <a:t>Modo y </a:t>
            </a:r>
            <a:r>
              <a:rPr lang="es-ES" sz="3200" b="1" i="0" dirty="0" err="1" smtClean="0">
                <a:solidFill>
                  <a:srgbClr val="AAC1D8">
                    <a:lumMod val="75000"/>
                  </a:srgbClr>
                </a:solidFill>
                <a:latin typeface="Arial"/>
                <a:cs typeface="Arial"/>
              </a:rPr>
              <a:t>submodos</a:t>
            </a:r>
            <a:r>
              <a:rPr lang="es-ES" sz="3200" b="1" i="0" dirty="0" smtClean="0">
                <a:solidFill>
                  <a:srgbClr val="AAC1D8">
                    <a:lumMod val="75000"/>
                  </a:srgbClr>
                </a:solidFill>
                <a:latin typeface="Arial"/>
                <a:cs typeface="Arial"/>
              </a:rPr>
              <a:t> de configuración global</a:t>
            </a:r>
            <a:endParaRPr lang="es-ES" dirty="0">
              <a:solidFill>
                <a:schemeClr val="accent5">
                  <a:lumMod val="75000"/>
                </a:schemeClr>
              </a:solidFill>
              <a:cs typeface="Arial" pitchFamily="34" charset="0"/>
            </a:endParaRPr>
          </a:p>
        </p:txBody>
      </p:sp>
      <p:pic>
        <p:nvPicPr>
          <p:cNvPr id="20483" name="Picture 6"/>
          <p:cNvPicPr>
            <a:picLocks noChangeAspect="1" noChangeArrowheads="1"/>
          </p:cNvPicPr>
          <p:nvPr/>
        </p:nvPicPr>
        <p:blipFill>
          <a:blip r:embed="rId3" cstate="print"/>
          <a:stretch>
            <a:fillRect/>
          </a:stretch>
        </p:blipFill>
        <p:spPr bwMode="auto">
          <a:xfrm>
            <a:off x="160338" y="1605682"/>
            <a:ext cx="3884612" cy="4375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20484" name="Picture 7"/>
          <p:cNvPicPr>
            <a:picLocks noChangeAspect="1" noChangeArrowheads="1"/>
          </p:cNvPicPr>
          <p:nvPr/>
        </p:nvPicPr>
        <p:blipFill>
          <a:blip r:embed="rId4" cstate="print"/>
          <a:srcRect t="1251"/>
          <a:stretch>
            <a:fillRect/>
          </a:stretch>
        </p:blipFill>
        <p:spPr bwMode="auto">
          <a:xfrm>
            <a:off x="4453376" y="1872343"/>
            <a:ext cx="4336172" cy="3814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2263" y="463550"/>
            <a:ext cx="8145462" cy="838200"/>
          </a:xfrm>
        </p:spPr>
        <p:txBody>
          <a:bodyPr/>
          <a:lstStyle/>
          <a:p>
            <a:pPr algn="l" defTabSz="814365">
              <a:spcBef>
                <a:spcPct val="0"/>
              </a:spcBef>
              <a:spcAft>
                <a:spcPct val="0"/>
              </a:spcAft>
              <a:buNone/>
            </a:pPr>
            <a:r>
              <a:rPr lang="es-ES" sz="1800" b="1" i="0" smtClean="0">
                <a:solidFill>
                  <a:srgbClr val="708CA1"/>
                </a:solidFill>
                <a:latin typeface="Arial"/>
                <a:ea typeface="+mj-ea"/>
                <a:cs typeface="Arial"/>
              </a:rPr>
              <a:t>Navegación de IOS</a:t>
            </a:r>
            <a:r>
              <a:rPr lang="es-ES" sz="3200" b="1" i="0" smtClean="0">
                <a:solidFill>
                  <a:srgbClr val="708CA1"/>
                </a:solidFill>
                <a:latin typeface="Arial"/>
                <a:ea typeface="+mj-ea"/>
              </a:rPr>
              <a:t/>
            </a:r>
            <a:br>
              <a:rPr lang="es-ES" sz="3200" b="1" i="0" smtClean="0">
                <a:solidFill>
                  <a:srgbClr val="708CA1"/>
                </a:solidFill>
                <a:latin typeface="Arial"/>
                <a:ea typeface="+mj-ea"/>
              </a:rPr>
            </a:br>
            <a:r>
              <a:rPr lang="es-ES" sz="3200" b="1" i="0" smtClean="0">
                <a:solidFill>
                  <a:srgbClr val="AAC1D8">
                    <a:lumMod val="75000"/>
                  </a:srgbClr>
                </a:solidFill>
                <a:latin typeface="Arial"/>
                <a:ea typeface="+mj-ea"/>
                <a:cs typeface="Arial"/>
              </a:rPr>
              <a:t>Navegación entre los modos de IOS</a:t>
            </a:r>
            <a:endParaRPr lang="es-ES" sz="3200" b="1" i="0">
              <a:solidFill>
                <a:srgbClr val="AAC1D8">
                  <a:lumMod val="75000"/>
                </a:srgbClr>
              </a:solidFill>
              <a:latin typeface="Arial"/>
              <a:ea typeface="+mj-ea"/>
              <a:cs typeface="Arial"/>
            </a:endParaRPr>
          </a:p>
        </p:txBody>
      </p:sp>
      <p:pic>
        <p:nvPicPr>
          <p:cNvPr id="2050" name="Picture 2" descr="X:\DTP\Supplementals\FR\Instructor\docx\ES-XL_updated\Chapter2\slide_17.png"/>
          <p:cNvPicPr>
            <a:picLocks noChangeAspect="1" noChangeArrowheads="1"/>
          </p:cNvPicPr>
          <p:nvPr/>
        </p:nvPicPr>
        <p:blipFill>
          <a:blip r:embed="rId3" cstate="print"/>
          <a:srcRect/>
          <a:stretch>
            <a:fillRect/>
          </a:stretch>
        </p:blipFill>
        <p:spPr bwMode="auto">
          <a:xfrm>
            <a:off x="690563" y="1429424"/>
            <a:ext cx="7761287" cy="4695825"/>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80988" y="434975"/>
            <a:ext cx="8863012" cy="838200"/>
          </a:xfrm>
        </p:spPr>
        <p:txBody>
          <a:bodyPr/>
          <a:lstStyle/>
          <a:p>
            <a:pPr algn="l" defTabSz="814365">
              <a:spcBef>
                <a:spcPct val="0"/>
              </a:spcBef>
              <a:spcAft>
                <a:spcPct val="0"/>
              </a:spcAft>
              <a:buNone/>
            </a:pPr>
            <a:r>
              <a:rPr lang="es-ES" sz="1800" b="1" i="0" dirty="0" smtClean="0">
                <a:solidFill>
                  <a:srgbClr val="708CA1"/>
                </a:solidFill>
                <a:latin typeface="Arial"/>
                <a:ea typeface="+mj-ea"/>
                <a:cs typeface="Arial"/>
              </a:rPr>
              <a:t>Navegación de IOS</a:t>
            </a:r>
            <a:r>
              <a:rPr lang="es-ES" sz="3200" b="1" i="0" dirty="0" smtClean="0">
                <a:solidFill>
                  <a:srgbClr val="708CA1"/>
                </a:solidFill>
                <a:latin typeface="Arial"/>
                <a:ea typeface="+mj-ea"/>
              </a:rPr>
              <a:t/>
            </a:r>
            <a:br>
              <a:rPr lang="es-ES" sz="3200" b="1" i="0" dirty="0" smtClean="0">
                <a:solidFill>
                  <a:srgbClr val="708CA1"/>
                </a:solidFill>
                <a:latin typeface="Arial"/>
                <a:ea typeface="+mj-ea"/>
              </a:rPr>
            </a:br>
            <a:r>
              <a:rPr lang="es-ES" sz="3200" b="1" i="0" dirty="0" smtClean="0">
                <a:solidFill>
                  <a:srgbClr val="AAC1D8">
                    <a:lumMod val="75000"/>
                  </a:srgbClr>
                </a:solidFill>
                <a:latin typeface="Arial"/>
                <a:ea typeface="+mj-ea"/>
                <a:cs typeface="Arial"/>
              </a:rPr>
              <a:t>Navegación entre los modos de IOS (cont.)</a:t>
            </a:r>
            <a:endParaRPr lang="es-ES" sz="3200" b="1" i="0" dirty="0">
              <a:solidFill>
                <a:srgbClr val="AAC1D8">
                  <a:lumMod val="75000"/>
                </a:srgbClr>
              </a:solidFill>
              <a:latin typeface="Arial"/>
              <a:ea typeface="+mj-ea"/>
              <a:cs typeface="Arial"/>
            </a:endParaRPr>
          </a:p>
        </p:txBody>
      </p:sp>
      <p:pic>
        <p:nvPicPr>
          <p:cNvPr id="2253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0988" y="1524000"/>
            <a:ext cx="4433887" cy="215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22532"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78088" y="2895600"/>
            <a:ext cx="4970462" cy="209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22533"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4875" y="4497388"/>
            <a:ext cx="4391025" cy="1998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7975" y="420688"/>
            <a:ext cx="8145463" cy="838200"/>
          </a:xfrm>
        </p:spPr>
        <p:txBody>
          <a:bodyPr/>
          <a:lstStyle/>
          <a:p>
            <a:pPr algn="l" defTabSz="814365">
              <a:spcBef>
                <a:spcPct val="0"/>
              </a:spcBef>
              <a:spcAft>
                <a:spcPct val="0"/>
              </a:spcAft>
              <a:buNone/>
            </a:pPr>
            <a:r>
              <a:rPr lang="es-ES" sz="1800" b="1" i="0" dirty="0" smtClean="0">
                <a:solidFill>
                  <a:srgbClr val="708CA1"/>
                </a:solidFill>
                <a:latin typeface="Arial"/>
                <a:ea typeface="+mj-ea"/>
                <a:cs typeface="Arial"/>
              </a:rPr>
              <a:t>Estructura de los comandos</a:t>
            </a:r>
            <a:r>
              <a:rPr lang="es-ES" sz="3200" b="1" i="0" dirty="0" smtClean="0">
                <a:solidFill>
                  <a:srgbClr val="708CA1"/>
                </a:solidFill>
                <a:latin typeface="Arial"/>
                <a:ea typeface="+mj-ea"/>
              </a:rPr>
              <a:t/>
            </a:r>
            <a:br>
              <a:rPr lang="es-ES" sz="3200" b="1" i="0" dirty="0" smtClean="0">
                <a:solidFill>
                  <a:srgbClr val="708CA1"/>
                </a:solidFill>
                <a:latin typeface="Arial"/>
                <a:ea typeface="+mj-ea"/>
              </a:rPr>
            </a:br>
            <a:r>
              <a:rPr lang="es-ES" sz="3200" b="1" i="0" dirty="0" smtClean="0">
                <a:solidFill>
                  <a:srgbClr val="AAC1D8">
                    <a:lumMod val="75000"/>
                  </a:srgbClr>
                </a:solidFill>
                <a:latin typeface="Arial"/>
                <a:ea typeface="+mj-ea"/>
                <a:cs typeface="Arial"/>
              </a:rPr>
              <a:t>Estructura de los comandos de IOS</a:t>
            </a:r>
            <a:endParaRPr lang="es-ES" sz="3200" b="1" i="0" dirty="0">
              <a:solidFill>
                <a:srgbClr val="AAC1D8">
                  <a:lumMod val="75000"/>
                </a:srgbClr>
              </a:solidFill>
              <a:latin typeface="Arial"/>
              <a:ea typeface="+mj-ea"/>
              <a:cs typeface="Arial"/>
            </a:endParaRPr>
          </a:p>
        </p:txBody>
      </p:sp>
      <p:pic>
        <p:nvPicPr>
          <p:cNvPr id="23555" name="Picture 4"/>
          <p:cNvPicPr>
            <a:picLocks noChangeAspect="1" noChangeArrowheads="1"/>
          </p:cNvPicPr>
          <p:nvPr/>
        </p:nvPicPr>
        <p:blipFill>
          <a:blip r:embed="rId3" cstate="print"/>
          <a:stretch>
            <a:fillRect/>
          </a:stretch>
        </p:blipFill>
        <p:spPr bwMode="auto">
          <a:xfrm>
            <a:off x="595147" y="1550534"/>
            <a:ext cx="7880225" cy="3921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4638" y="493713"/>
            <a:ext cx="8145462" cy="838200"/>
          </a:xfrm>
        </p:spPr>
        <p:txBody>
          <a:bodyPr/>
          <a:lstStyle/>
          <a:p>
            <a:pPr algn="l" defTabSz="814365">
              <a:spcBef>
                <a:spcPct val="0"/>
              </a:spcBef>
              <a:spcAft>
                <a:spcPct val="0"/>
              </a:spcAft>
              <a:buNone/>
            </a:pPr>
            <a:r>
              <a:rPr lang="es-ES" sz="3200" b="1" i="0" noProof="1" smtClean="0">
                <a:solidFill>
                  <a:srgbClr val="708CA1"/>
                </a:solidFill>
                <a:latin typeface="Arial"/>
                <a:ea typeface="ＭＳ Ｐゴシック"/>
                <a:cs typeface="+mj-cs"/>
              </a:rPr>
              <a:t>Capítulo 2: Objetivos</a:t>
            </a:r>
            <a:endParaRPr lang="es-ES" sz="3200" b="1" i="0" noProof="1">
              <a:solidFill>
                <a:srgbClr val="708CA1"/>
              </a:solidFill>
              <a:latin typeface="Arial"/>
              <a:ea typeface="ＭＳ Ｐゴシック"/>
              <a:cs typeface="+mj-cs"/>
            </a:endParaRPr>
          </a:p>
        </p:txBody>
      </p:sp>
      <p:sp>
        <p:nvSpPr>
          <p:cNvPr id="6147" name="Rectangle 3"/>
          <p:cNvSpPr>
            <a:spLocks noGrp="1" noChangeArrowheads="1"/>
          </p:cNvSpPr>
          <p:nvPr>
            <p:ph idx="1"/>
          </p:nvPr>
        </p:nvSpPr>
        <p:spPr>
          <a:xfrm>
            <a:off x="747713" y="1601788"/>
            <a:ext cx="8131175" cy="4437062"/>
          </a:xfrm>
        </p:spPr>
        <p:txBody>
          <a:bodyPr/>
          <a:lstStyle/>
          <a:p>
            <a:pPr marL="236555" indent="-236555" algn="l" defTabSz="814365">
              <a:spcBef>
                <a:spcPct val="50000"/>
              </a:spcBef>
              <a:spcAft>
                <a:spcPct val="0"/>
              </a:spcAft>
              <a:buClr>
                <a:srgbClr val="708CA1"/>
              </a:buClr>
              <a:buFont typeface="Wingdings"/>
              <a:buChar char="§"/>
            </a:pPr>
            <a:r>
              <a:rPr lang="es-ES" sz="1800" b="0" i="0" noProof="1" smtClean="0">
                <a:solidFill>
                  <a:srgbClr val="000000"/>
                </a:solidFill>
                <a:latin typeface="Arial"/>
                <a:ea typeface="+mn-ea"/>
                <a:cs typeface="Arial"/>
              </a:rPr>
              <a:t>Explicar el propósito de Cisco IOS.</a:t>
            </a:r>
          </a:p>
          <a:p>
            <a:pPr marL="236555" indent="-236555" algn="l" defTabSz="814365">
              <a:spcBef>
                <a:spcPct val="50000"/>
              </a:spcBef>
              <a:spcAft>
                <a:spcPct val="0"/>
              </a:spcAft>
              <a:buClr>
                <a:srgbClr val="708CA1"/>
              </a:buClr>
              <a:buFont typeface="Wingdings"/>
              <a:buChar char="§"/>
            </a:pPr>
            <a:r>
              <a:rPr lang="es-ES" sz="1800" b="0" i="0" noProof="1" smtClean="0">
                <a:solidFill>
                  <a:srgbClr val="000000"/>
                </a:solidFill>
                <a:latin typeface="Arial"/>
                <a:ea typeface="+mn-ea"/>
                <a:cs typeface="Arial"/>
              </a:rPr>
              <a:t>Explicar cómo acceder a Cisco IOS y cómo explorarlo para configurar los dispositivos de red.</a:t>
            </a:r>
          </a:p>
          <a:p>
            <a:pPr marL="236555" indent="-236555" algn="l" defTabSz="814365">
              <a:spcBef>
                <a:spcPct val="50000"/>
              </a:spcBef>
              <a:spcAft>
                <a:spcPct val="0"/>
              </a:spcAft>
              <a:buClr>
                <a:srgbClr val="708CA1"/>
              </a:buClr>
              <a:buFont typeface="Wingdings"/>
              <a:buChar char="§"/>
            </a:pPr>
            <a:r>
              <a:rPr lang="es-ES" sz="1800" b="0" i="0" noProof="1" smtClean="0">
                <a:solidFill>
                  <a:srgbClr val="000000"/>
                </a:solidFill>
                <a:latin typeface="Arial"/>
                <a:ea typeface="+mn-ea"/>
                <a:cs typeface="Arial"/>
              </a:rPr>
              <a:t>Describir la estructura de comandos del software Cisco IOS.</a:t>
            </a:r>
          </a:p>
          <a:p>
            <a:pPr marL="236555" indent="-236555" algn="l" defTabSz="814365">
              <a:spcBef>
                <a:spcPct val="50000"/>
              </a:spcBef>
              <a:spcAft>
                <a:spcPct val="0"/>
              </a:spcAft>
              <a:buClr>
                <a:srgbClr val="708CA1"/>
              </a:buClr>
              <a:buFont typeface="Wingdings"/>
              <a:buChar char="§"/>
            </a:pPr>
            <a:r>
              <a:rPr lang="es-ES" sz="1800" b="0" i="0" noProof="1" smtClean="0">
                <a:solidFill>
                  <a:srgbClr val="000000"/>
                </a:solidFill>
                <a:latin typeface="Arial"/>
                <a:ea typeface="+mn-ea"/>
                <a:cs typeface="Arial"/>
              </a:rPr>
              <a:t>Configurar nombres de host en un dispositivo Cisco IOS mediante la CLI.</a:t>
            </a:r>
          </a:p>
          <a:p>
            <a:pPr marL="236555" indent="-236555" algn="l" defTabSz="814365">
              <a:spcBef>
                <a:spcPct val="50000"/>
              </a:spcBef>
              <a:spcAft>
                <a:spcPct val="0"/>
              </a:spcAft>
              <a:buClr>
                <a:srgbClr val="708CA1"/>
              </a:buClr>
              <a:buFont typeface="Wingdings"/>
              <a:buChar char="§"/>
            </a:pPr>
            <a:r>
              <a:rPr lang="es-ES" sz="1800" b="0" i="0" noProof="1" smtClean="0">
                <a:solidFill>
                  <a:srgbClr val="000000"/>
                </a:solidFill>
                <a:latin typeface="Arial"/>
                <a:ea typeface="+mn-ea"/>
                <a:cs typeface="Arial"/>
              </a:rPr>
              <a:t>Utilizar los comandos de Cisco IOS para limitar el acceso a las configuraciones de dispositivos.</a:t>
            </a:r>
          </a:p>
          <a:p>
            <a:pPr marL="236555" indent="-236555" algn="l" defTabSz="814365">
              <a:spcBef>
                <a:spcPct val="50000"/>
              </a:spcBef>
              <a:spcAft>
                <a:spcPct val="0"/>
              </a:spcAft>
              <a:buClr>
                <a:srgbClr val="708CA1"/>
              </a:buClr>
              <a:buFont typeface="Wingdings"/>
              <a:buChar char="§"/>
            </a:pPr>
            <a:r>
              <a:rPr lang="es-ES" sz="1800" b="0" i="0" noProof="1" smtClean="0">
                <a:solidFill>
                  <a:srgbClr val="000000"/>
                </a:solidFill>
                <a:latin typeface="Arial"/>
                <a:ea typeface="+mn-ea"/>
                <a:cs typeface="Arial"/>
              </a:rPr>
              <a:t>Utilizar los comandos de Cisco IOS para guardar la configuración en ejecución.</a:t>
            </a:r>
          </a:p>
          <a:p>
            <a:pPr marL="236555" indent="-236555" algn="l" defTabSz="814365">
              <a:spcBef>
                <a:spcPct val="50000"/>
              </a:spcBef>
              <a:spcAft>
                <a:spcPct val="0"/>
              </a:spcAft>
              <a:buClr>
                <a:srgbClr val="708CA1"/>
              </a:buClr>
              <a:buFont typeface="Wingdings"/>
              <a:buChar char="§"/>
            </a:pPr>
            <a:r>
              <a:rPr lang="es-ES" sz="1800" b="0" i="0" noProof="1" smtClean="0">
                <a:solidFill>
                  <a:srgbClr val="000000"/>
                </a:solidFill>
                <a:latin typeface="Arial"/>
                <a:ea typeface="+mn-ea"/>
                <a:cs typeface="Arial"/>
              </a:rPr>
              <a:t>Explicar la forma en que se comunican los dispositivos a través de los medios de red.</a:t>
            </a:r>
          </a:p>
          <a:p>
            <a:pPr marL="236555" indent="-236555" algn="l" defTabSz="814365">
              <a:spcBef>
                <a:spcPct val="50000"/>
              </a:spcBef>
              <a:spcAft>
                <a:spcPct val="0"/>
              </a:spcAft>
              <a:buClr>
                <a:srgbClr val="708CA1"/>
              </a:buClr>
              <a:buFont typeface="Wingdings"/>
              <a:buChar char="§"/>
            </a:pPr>
            <a:r>
              <a:rPr lang="es-ES" sz="1800" b="0" i="0" noProof="1" smtClean="0">
                <a:solidFill>
                  <a:srgbClr val="000000"/>
                </a:solidFill>
                <a:latin typeface="Arial"/>
                <a:ea typeface="+mn-ea"/>
                <a:cs typeface="Arial"/>
              </a:rPr>
              <a:t>Configurar un dispositivo host con una dirección IP.</a:t>
            </a:r>
          </a:p>
          <a:p>
            <a:pPr marL="236555" indent="-236555" algn="l" defTabSz="814365">
              <a:spcBef>
                <a:spcPct val="50000"/>
              </a:spcBef>
              <a:spcAft>
                <a:spcPct val="0"/>
              </a:spcAft>
              <a:buClr>
                <a:srgbClr val="708CA1"/>
              </a:buClr>
              <a:buFont typeface="Wingdings"/>
              <a:buChar char="§"/>
            </a:pPr>
            <a:r>
              <a:rPr lang="es-ES" sz="1800" b="0" i="0" noProof="1" smtClean="0">
                <a:solidFill>
                  <a:srgbClr val="000000"/>
                </a:solidFill>
                <a:latin typeface="Arial"/>
                <a:ea typeface="+mn-ea"/>
                <a:cs typeface="Arial"/>
              </a:rPr>
              <a:t>Verificar la conectividad entre dos dispositivos finales.</a:t>
            </a:r>
            <a:endParaRPr lang="es-ES" sz="1800" b="0" i="0" noProof="1">
              <a:solidFill>
                <a:srgbClr val="000000"/>
              </a:solidFill>
              <a:latin typeface="Arial"/>
              <a:ea typeface="+mn-ea"/>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73050" y="406400"/>
            <a:ext cx="8145463" cy="838200"/>
          </a:xfrm>
        </p:spPr>
        <p:txBody>
          <a:bodyPr/>
          <a:lstStyle/>
          <a:p>
            <a:pPr algn="l" defTabSz="814365">
              <a:spcBef>
                <a:spcPct val="0"/>
              </a:spcBef>
              <a:spcAft>
                <a:spcPct val="0"/>
              </a:spcAft>
              <a:buNone/>
            </a:pPr>
            <a:r>
              <a:rPr lang="es-ES" sz="1800" b="1" i="0" noProof="1" smtClean="0">
                <a:solidFill>
                  <a:srgbClr val="708CA1"/>
                </a:solidFill>
                <a:latin typeface="Arial"/>
                <a:ea typeface="+mj-ea"/>
                <a:cs typeface="Arial"/>
              </a:rPr>
              <a:t>Estructura de los comandos</a:t>
            </a:r>
            <a:r>
              <a:rPr lang="es-ES" sz="3200" b="1" i="0" noProof="1" smtClean="0">
                <a:solidFill>
                  <a:srgbClr val="708CA1"/>
                </a:solidFill>
                <a:latin typeface="Arial"/>
                <a:ea typeface="+mj-ea"/>
              </a:rPr>
              <a:t/>
            </a:r>
            <a:br>
              <a:rPr lang="es-ES" sz="3200" b="1" i="0" noProof="1" smtClean="0">
                <a:solidFill>
                  <a:srgbClr val="708CA1"/>
                </a:solidFill>
                <a:latin typeface="Arial"/>
                <a:ea typeface="+mj-ea"/>
              </a:rPr>
            </a:br>
            <a:r>
              <a:rPr lang="es-ES" sz="3200" b="1" i="0" noProof="1" smtClean="0">
                <a:solidFill>
                  <a:srgbClr val="AAC1D8">
                    <a:lumMod val="75000"/>
                  </a:srgbClr>
                </a:solidFill>
                <a:latin typeface="Arial"/>
                <a:ea typeface="+mj-ea"/>
                <a:cs typeface="Arial"/>
              </a:rPr>
              <a:t>Referencia de comandos de Cisco IOS</a:t>
            </a:r>
            <a:endParaRPr lang="es-ES" sz="3200" b="1" i="0" noProof="1">
              <a:solidFill>
                <a:srgbClr val="AAC1D8">
                  <a:lumMod val="75000"/>
                </a:srgbClr>
              </a:solidFill>
              <a:latin typeface="Arial"/>
              <a:ea typeface="+mj-ea"/>
              <a:cs typeface="Arial"/>
            </a:endParaRPr>
          </a:p>
        </p:txBody>
      </p:sp>
      <p:sp>
        <p:nvSpPr>
          <p:cNvPr id="24579" name="Rectangle 6"/>
          <p:cNvSpPr>
            <a:spLocks noGrp="1" noChangeArrowheads="1"/>
          </p:cNvSpPr>
          <p:nvPr>
            <p:ph idx="1"/>
          </p:nvPr>
        </p:nvSpPr>
        <p:spPr>
          <a:xfrm>
            <a:off x="515938" y="1277938"/>
            <a:ext cx="8401050" cy="5162550"/>
          </a:xfrm>
        </p:spPr>
        <p:txBody>
          <a:bodyPr/>
          <a:lstStyle/>
          <a:p>
            <a:pPr marL="0" indent="0" algn="l" defTabSz="814365">
              <a:spcBef>
                <a:spcPct val="50000"/>
              </a:spcBef>
              <a:spcAft>
                <a:spcPct val="0"/>
              </a:spcAft>
              <a:buNone/>
            </a:pPr>
            <a:r>
              <a:rPr lang="es-ES" sz="2000" b="1" i="0" noProof="1" smtClean="0">
                <a:solidFill>
                  <a:srgbClr val="000000"/>
                </a:solidFill>
                <a:latin typeface="Arial"/>
                <a:cs typeface="Arial"/>
              </a:rPr>
              <a:t>Pasos para navegar hasta la referencia de comandos de Cisco para buscar un comando determinado</a:t>
            </a:r>
            <a:r>
              <a:rPr lang="es-ES" sz="2000" b="0" i="0" noProof="1" smtClean="0">
                <a:solidFill>
                  <a:srgbClr val="000000"/>
                </a:solidFill>
                <a:latin typeface="Arial"/>
                <a:cs typeface="Arial"/>
              </a:rPr>
              <a:t>:</a:t>
            </a:r>
          </a:p>
          <a:p>
            <a:pPr marL="457200" indent="-457200" algn="l" defTabSz="814365">
              <a:spcBef>
                <a:spcPct val="50000"/>
              </a:spcBef>
              <a:spcAft>
                <a:spcPct val="0"/>
              </a:spcAft>
              <a:buClr>
                <a:srgbClr val="708CA1"/>
              </a:buClr>
              <a:buFont typeface="Arial"/>
              <a:buAutoNum type="arabicPeriod"/>
            </a:pPr>
            <a:r>
              <a:rPr lang="es-ES" sz="2000" b="0" i="0" noProof="1" smtClean="0">
                <a:solidFill>
                  <a:srgbClr val="000000"/>
                </a:solidFill>
                <a:latin typeface="Arial"/>
                <a:cs typeface="Arial"/>
              </a:rPr>
              <a:t>Acceda a www.cisco.com.</a:t>
            </a:r>
          </a:p>
          <a:p>
            <a:pPr marL="457200" indent="-457200" algn="l" defTabSz="814365">
              <a:spcBef>
                <a:spcPct val="50000"/>
              </a:spcBef>
              <a:spcAft>
                <a:spcPct val="0"/>
              </a:spcAft>
              <a:buClr>
                <a:srgbClr val="708CA1"/>
              </a:buClr>
              <a:buFont typeface="Arial"/>
              <a:buAutoNum type="arabicPeriod"/>
            </a:pPr>
            <a:r>
              <a:rPr lang="es-ES" sz="2000" b="0" i="0" noProof="1" smtClean="0">
                <a:solidFill>
                  <a:srgbClr val="000000"/>
                </a:solidFill>
                <a:latin typeface="Arial"/>
                <a:cs typeface="Arial"/>
              </a:rPr>
              <a:t>Haga clic en Support (Soporte).</a:t>
            </a:r>
          </a:p>
          <a:p>
            <a:pPr marL="457200" indent="-457200" algn="l" defTabSz="814365">
              <a:spcBef>
                <a:spcPct val="50000"/>
              </a:spcBef>
              <a:spcAft>
                <a:spcPct val="0"/>
              </a:spcAft>
              <a:buClr>
                <a:srgbClr val="708CA1"/>
              </a:buClr>
              <a:buFont typeface="Arial"/>
              <a:buAutoNum type="arabicPeriod"/>
            </a:pPr>
            <a:r>
              <a:rPr lang="es-ES" sz="2000" b="0" i="0" noProof="1" smtClean="0">
                <a:solidFill>
                  <a:srgbClr val="000000"/>
                </a:solidFill>
                <a:latin typeface="Arial"/>
                <a:cs typeface="Arial"/>
              </a:rPr>
              <a:t>Haga clic en Networking Software (Software de red) (IOS e NX-OS).</a:t>
            </a:r>
          </a:p>
          <a:p>
            <a:pPr marL="457200" indent="-457200" algn="l" defTabSz="814365">
              <a:spcBef>
                <a:spcPct val="50000"/>
              </a:spcBef>
              <a:spcAft>
                <a:spcPct val="0"/>
              </a:spcAft>
              <a:buClr>
                <a:srgbClr val="708CA1"/>
              </a:buClr>
              <a:buFont typeface="Arial"/>
              <a:buAutoNum type="arabicPeriod"/>
            </a:pPr>
            <a:r>
              <a:rPr lang="es-ES" sz="2000" b="0" i="0" noProof="1" smtClean="0">
                <a:solidFill>
                  <a:srgbClr val="000000"/>
                </a:solidFill>
                <a:latin typeface="Arial"/>
                <a:cs typeface="Arial"/>
              </a:rPr>
              <a:t>Haga clic en 15.2M&amp;T, (por ejemplo).</a:t>
            </a:r>
          </a:p>
          <a:p>
            <a:pPr marL="457200" indent="-457200" algn="l" defTabSz="814365">
              <a:spcBef>
                <a:spcPct val="50000"/>
              </a:spcBef>
              <a:spcAft>
                <a:spcPct val="0"/>
              </a:spcAft>
              <a:buClr>
                <a:srgbClr val="708CA1"/>
              </a:buClr>
              <a:buFont typeface="Arial"/>
              <a:buAutoNum type="arabicPeriod"/>
            </a:pPr>
            <a:r>
              <a:rPr lang="es-ES" sz="2000" b="0" i="0" noProof="1" smtClean="0">
                <a:solidFill>
                  <a:srgbClr val="000000"/>
                </a:solidFill>
                <a:latin typeface="Arial"/>
                <a:cs typeface="Arial"/>
              </a:rPr>
              <a:t>Haga clic en Reference Guides (Guías de referencia).</a:t>
            </a:r>
          </a:p>
          <a:p>
            <a:pPr marL="457200" indent="-457200" algn="l" defTabSz="814365">
              <a:spcBef>
                <a:spcPct val="50000"/>
              </a:spcBef>
              <a:spcAft>
                <a:spcPct val="0"/>
              </a:spcAft>
              <a:buClr>
                <a:srgbClr val="708CA1"/>
              </a:buClr>
              <a:buFont typeface="Arial"/>
              <a:buAutoNum type="arabicPeriod"/>
            </a:pPr>
            <a:r>
              <a:rPr lang="es-ES" sz="2000" b="0" i="0" noProof="1" smtClean="0">
                <a:solidFill>
                  <a:srgbClr val="000000"/>
                </a:solidFill>
                <a:latin typeface="Arial"/>
                <a:cs typeface="Arial"/>
              </a:rPr>
              <a:t>Haga clic en Command References (Referencias de comandos).</a:t>
            </a:r>
          </a:p>
          <a:p>
            <a:pPr marL="457200" indent="-457200" algn="l" defTabSz="814365">
              <a:spcBef>
                <a:spcPct val="50000"/>
              </a:spcBef>
              <a:spcAft>
                <a:spcPct val="0"/>
              </a:spcAft>
              <a:buClr>
                <a:srgbClr val="708CA1"/>
              </a:buClr>
              <a:buFont typeface="Arial"/>
              <a:buAutoNum type="arabicPeriod"/>
            </a:pPr>
            <a:r>
              <a:rPr lang="es-ES" sz="2000" b="0" i="0" noProof="1" smtClean="0">
                <a:solidFill>
                  <a:srgbClr val="000000"/>
                </a:solidFill>
                <a:latin typeface="Arial"/>
                <a:cs typeface="Arial"/>
              </a:rPr>
              <a:t>Haga clic en la tecnología específica que abarca el comando al que hace referencia</a:t>
            </a:r>
            <a:r>
              <a:rPr lang="es-ES" sz="2000" b="0" i="0" noProof="1" smtClean="0">
                <a:solidFill>
                  <a:srgbClr val="000000"/>
                </a:solidFill>
                <a:latin typeface="Arial"/>
              </a:rPr>
              <a:t>.</a:t>
            </a:r>
          </a:p>
          <a:p>
            <a:pPr marL="457200" indent="-457200" algn="l" defTabSz="814365">
              <a:spcBef>
                <a:spcPct val="50000"/>
              </a:spcBef>
              <a:spcAft>
                <a:spcPct val="0"/>
              </a:spcAft>
              <a:buClr>
                <a:srgbClr val="708CA1"/>
              </a:buClr>
              <a:buFont typeface="Arial"/>
              <a:buAutoNum type="arabicPeriod"/>
            </a:pPr>
            <a:r>
              <a:rPr lang="es-ES" sz="2000" b="0" i="0" noProof="1" smtClean="0">
                <a:solidFill>
                  <a:srgbClr val="000000"/>
                </a:solidFill>
                <a:latin typeface="Arial"/>
              </a:rPr>
              <a:t>Haga clic en el enlace de la izquierda que coincida alfabéticamente con el comando al que hace referencia.</a:t>
            </a:r>
          </a:p>
          <a:p>
            <a:pPr marL="457200" indent="-457200" algn="l" defTabSz="814365">
              <a:spcBef>
                <a:spcPct val="50000"/>
              </a:spcBef>
              <a:spcAft>
                <a:spcPct val="0"/>
              </a:spcAft>
              <a:buClr>
                <a:srgbClr val="708CA1"/>
              </a:buClr>
              <a:buFont typeface="Arial"/>
              <a:buAutoNum type="arabicPeriod"/>
            </a:pPr>
            <a:r>
              <a:rPr lang="es-ES" sz="2000" b="0" i="0" noProof="1" smtClean="0">
                <a:solidFill>
                  <a:srgbClr val="000000"/>
                </a:solidFill>
                <a:latin typeface="Arial"/>
              </a:rPr>
              <a:t>Haga clic en el enlace del comando.</a:t>
            </a:r>
          </a:p>
          <a:p>
            <a:pPr marL="381030" indent="-381030" algn="l" defTabSz="814365">
              <a:lnSpc>
                <a:spcPct val="75000"/>
              </a:lnSpc>
              <a:spcBef>
                <a:spcPct val="50000"/>
              </a:spcBef>
              <a:spcAft>
                <a:spcPct val="0"/>
              </a:spcAft>
              <a:buNone/>
            </a:pPr>
            <a:endParaRPr lang="es-ES" altLang="ja-JP" sz="2000" noProof="1" smtClean="0">
              <a:ea typeface="ＭＳ Ｐゴシック" charset="-128"/>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11150" y="425450"/>
            <a:ext cx="8145463" cy="838200"/>
          </a:xfrm>
        </p:spPr>
        <p:txBody>
          <a:bodyPr/>
          <a:lstStyle/>
          <a:p>
            <a:pPr algn="l" defTabSz="814365">
              <a:spcBef>
                <a:spcPct val="0"/>
              </a:spcBef>
              <a:spcAft>
                <a:spcPct val="0"/>
              </a:spcAft>
              <a:buNone/>
            </a:pPr>
            <a:r>
              <a:rPr lang="es-ES" sz="1800" b="1" i="0" smtClean="0">
                <a:solidFill>
                  <a:srgbClr val="708CA1"/>
                </a:solidFill>
                <a:latin typeface="Arial"/>
                <a:ea typeface="+mj-ea"/>
                <a:cs typeface="Arial"/>
              </a:rPr>
              <a:t>Estructura de los comandos</a:t>
            </a:r>
            <a:r>
              <a:rPr lang="es-ES" sz="3200" b="1" i="0" smtClean="0">
                <a:solidFill>
                  <a:srgbClr val="708CA1"/>
                </a:solidFill>
                <a:latin typeface="Arial"/>
                <a:ea typeface="+mj-ea"/>
              </a:rPr>
              <a:t/>
            </a:r>
            <a:br>
              <a:rPr lang="es-ES" sz="3200" b="1" i="0" smtClean="0">
                <a:solidFill>
                  <a:srgbClr val="708CA1"/>
                </a:solidFill>
                <a:latin typeface="Arial"/>
                <a:ea typeface="+mj-ea"/>
              </a:rPr>
            </a:br>
            <a:r>
              <a:rPr lang="es-ES" sz="3200" b="1" i="0" smtClean="0">
                <a:solidFill>
                  <a:srgbClr val="AAC1D8">
                    <a:lumMod val="75000"/>
                  </a:srgbClr>
                </a:solidFill>
                <a:latin typeface="Arial"/>
                <a:ea typeface="+mj-ea"/>
                <a:cs typeface="Arial"/>
              </a:rPr>
              <a:t>Ayuda contextual</a:t>
            </a:r>
            <a:endParaRPr lang="es-ES" sz="3200" b="1" i="0">
              <a:solidFill>
                <a:srgbClr val="AAC1D8">
                  <a:lumMod val="75000"/>
                </a:srgbClr>
              </a:solidFill>
              <a:latin typeface="Arial"/>
              <a:ea typeface="+mj-ea"/>
              <a:cs typeface="Arial"/>
            </a:endParaRPr>
          </a:p>
        </p:txBody>
      </p:sp>
      <p:pic>
        <p:nvPicPr>
          <p:cNvPr id="25603" name="Picture 4"/>
          <p:cNvPicPr>
            <a:picLocks noChangeAspect="1" noChangeArrowheads="1"/>
          </p:cNvPicPr>
          <p:nvPr/>
        </p:nvPicPr>
        <p:blipFill>
          <a:blip r:embed="rId3" cstate="print"/>
          <a:stretch>
            <a:fillRect/>
          </a:stretch>
        </p:blipFill>
        <p:spPr bwMode="auto">
          <a:xfrm>
            <a:off x="1293813" y="1390650"/>
            <a:ext cx="6253162" cy="5159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34950" y="468313"/>
            <a:ext cx="8145463" cy="838200"/>
          </a:xfrm>
        </p:spPr>
        <p:txBody>
          <a:bodyPr/>
          <a:lstStyle/>
          <a:p>
            <a:pPr algn="l" defTabSz="814365">
              <a:spcBef>
                <a:spcPct val="0"/>
              </a:spcBef>
              <a:spcAft>
                <a:spcPct val="0"/>
              </a:spcAft>
              <a:buNone/>
            </a:pPr>
            <a:r>
              <a:rPr lang="es-ES" sz="1800" b="1" i="0" smtClean="0">
                <a:solidFill>
                  <a:srgbClr val="708CA1"/>
                </a:solidFill>
                <a:latin typeface="Arial"/>
                <a:ea typeface="+mj-ea"/>
                <a:cs typeface="Arial"/>
              </a:rPr>
              <a:t>Estructura de los comandos</a:t>
            </a:r>
            <a:r>
              <a:rPr lang="es-ES" sz="3200" b="1" i="0" smtClean="0">
                <a:solidFill>
                  <a:srgbClr val="708CA1"/>
                </a:solidFill>
                <a:latin typeface="Arial"/>
                <a:ea typeface="+mj-ea"/>
              </a:rPr>
              <a:t/>
            </a:r>
            <a:br>
              <a:rPr lang="es-ES" sz="3200" b="1" i="0" smtClean="0">
                <a:solidFill>
                  <a:srgbClr val="708CA1"/>
                </a:solidFill>
                <a:latin typeface="Arial"/>
                <a:ea typeface="+mj-ea"/>
              </a:rPr>
            </a:br>
            <a:r>
              <a:rPr lang="es-ES" sz="3200" b="1" i="0" smtClean="0">
                <a:solidFill>
                  <a:srgbClr val="AAC1D8">
                    <a:lumMod val="75000"/>
                  </a:srgbClr>
                </a:solidFill>
                <a:latin typeface="Arial"/>
                <a:ea typeface="+mj-ea"/>
                <a:cs typeface="Arial"/>
              </a:rPr>
              <a:t>Revisión de sintaxis de comandos</a:t>
            </a:r>
            <a:endParaRPr lang="es-ES" sz="3200" b="1" i="0">
              <a:solidFill>
                <a:srgbClr val="AAC1D8">
                  <a:lumMod val="75000"/>
                </a:srgbClr>
              </a:solidFill>
              <a:latin typeface="Arial"/>
              <a:ea typeface="+mj-ea"/>
              <a:cs typeface="Arial"/>
            </a:endParaRPr>
          </a:p>
        </p:txBody>
      </p:sp>
      <p:pic>
        <p:nvPicPr>
          <p:cNvPr id="26627" name="Picture 5"/>
          <p:cNvPicPr>
            <a:picLocks noChangeAspect="1" noChangeArrowheads="1"/>
          </p:cNvPicPr>
          <p:nvPr/>
        </p:nvPicPr>
        <p:blipFill>
          <a:blip r:embed="rId3" cstate="print"/>
          <a:stretch>
            <a:fillRect/>
          </a:stretch>
        </p:blipFill>
        <p:spPr bwMode="auto">
          <a:xfrm>
            <a:off x="995363" y="1596130"/>
            <a:ext cx="6472237" cy="4918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36550" y="508000"/>
            <a:ext cx="8807450" cy="838200"/>
          </a:xfrm>
        </p:spPr>
        <p:txBody>
          <a:bodyPr/>
          <a:lstStyle/>
          <a:p>
            <a:pPr algn="l" defTabSz="814365">
              <a:spcBef>
                <a:spcPct val="0"/>
              </a:spcBef>
              <a:spcAft>
                <a:spcPct val="0"/>
              </a:spcAft>
              <a:buNone/>
            </a:pPr>
            <a:r>
              <a:rPr lang="es-ES" sz="1800" b="1" i="0" noProof="1" smtClean="0">
                <a:solidFill>
                  <a:srgbClr val="708CA1"/>
                </a:solidFill>
                <a:latin typeface="Arial"/>
                <a:ea typeface="+mj-ea"/>
                <a:cs typeface="Arial"/>
              </a:rPr>
              <a:t>Estructura de los comandos</a:t>
            </a:r>
            <a:r>
              <a:rPr lang="es-ES" sz="3200" b="1" i="0" noProof="1" smtClean="0">
                <a:solidFill>
                  <a:srgbClr val="708CA1"/>
                </a:solidFill>
                <a:latin typeface="Arial"/>
                <a:ea typeface="+mj-ea"/>
              </a:rPr>
              <a:t/>
            </a:r>
            <a:br>
              <a:rPr lang="es-ES" sz="3200" b="1" i="0" noProof="1" smtClean="0">
                <a:solidFill>
                  <a:srgbClr val="708CA1"/>
                </a:solidFill>
                <a:latin typeface="Arial"/>
                <a:ea typeface="+mj-ea"/>
              </a:rPr>
            </a:br>
            <a:r>
              <a:rPr lang="es-ES" sz="3200" b="1" i="0" spc="-120" noProof="1" smtClean="0">
                <a:solidFill>
                  <a:srgbClr val="AAC1D8">
                    <a:lumMod val="75000"/>
                  </a:srgbClr>
                </a:solidFill>
                <a:latin typeface="Arial"/>
                <a:ea typeface="+mj-ea"/>
                <a:cs typeface="Arial"/>
              </a:rPr>
              <a:t>Teclas de acceso rápido y métodos abreviados</a:t>
            </a:r>
            <a:endParaRPr lang="es-ES" sz="3200" b="1" i="0" spc="-120" noProof="1">
              <a:solidFill>
                <a:srgbClr val="AAC1D8">
                  <a:lumMod val="75000"/>
                </a:srgbClr>
              </a:solidFill>
              <a:latin typeface="Arial"/>
              <a:ea typeface="+mj-ea"/>
              <a:cs typeface="Arial"/>
            </a:endParaRPr>
          </a:p>
        </p:txBody>
      </p:sp>
      <p:sp>
        <p:nvSpPr>
          <p:cNvPr id="27651" name="Rectangle 6"/>
          <p:cNvSpPr>
            <a:spLocks noGrp="1" noChangeArrowheads="1"/>
          </p:cNvSpPr>
          <p:nvPr>
            <p:ph idx="1"/>
          </p:nvPr>
        </p:nvSpPr>
        <p:spPr>
          <a:xfrm>
            <a:off x="560388" y="1504950"/>
            <a:ext cx="8202612" cy="5048250"/>
          </a:xfrm>
        </p:spPr>
        <p:txBody>
          <a:bodyPr/>
          <a:lstStyle/>
          <a:p>
            <a:pPr marL="236555" indent="-236555" algn="l" defTabSz="814365">
              <a:spcBef>
                <a:spcPct val="50000"/>
              </a:spcBef>
              <a:spcAft>
                <a:spcPct val="0"/>
              </a:spcAft>
              <a:buClr>
                <a:srgbClr val="708CA1"/>
              </a:buClr>
              <a:buFont typeface="Wingdings"/>
              <a:buChar char="§"/>
            </a:pPr>
            <a:r>
              <a:rPr lang="es-ES" sz="2000" b="1" i="0" noProof="1" smtClean="0">
                <a:solidFill>
                  <a:srgbClr val="000000"/>
                </a:solidFill>
                <a:latin typeface="Arial"/>
              </a:rPr>
              <a:t>Tabulación:</a:t>
            </a:r>
            <a:r>
              <a:rPr lang="es-ES" sz="2000" b="0" i="0" noProof="1" smtClean="0">
                <a:solidFill>
                  <a:srgbClr val="000000"/>
                </a:solidFill>
                <a:latin typeface="Arial"/>
              </a:rPr>
              <a:t> completa el resto de un comando o de una palabra clave que se escribió parcialmente.</a:t>
            </a:r>
          </a:p>
          <a:p>
            <a:pPr marL="236555" indent="-236555" algn="l" defTabSz="814365">
              <a:spcBef>
                <a:spcPct val="50000"/>
              </a:spcBef>
              <a:spcAft>
                <a:spcPct val="0"/>
              </a:spcAft>
              <a:buClr>
                <a:srgbClr val="708CA1"/>
              </a:buClr>
              <a:buFont typeface="Wingdings"/>
              <a:buChar char="§"/>
            </a:pPr>
            <a:r>
              <a:rPr lang="es-ES" sz="2000" b="1" i="0" noProof="1" smtClean="0">
                <a:solidFill>
                  <a:srgbClr val="000000"/>
                </a:solidFill>
                <a:latin typeface="Arial"/>
              </a:rPr>
              <a:t>Ctrl-R:</a:t>
            </a:r>
            <a:r>
              <a:rPr lang="es-ES" sz="2000" b="0" i="0" noProof="1" smtClean="0">
                <a:solidFill>
                  <a:srgbClr val="000000"/>
                </a:solidFill>
                <a:latin typeface="Arial"/>
              </a:rPr>
              <a:t> vuelve a mostrar una línea.</a:t>
            </a:r>
          </a:p>
          <a:p>
            <a:pPr marL="236555" indent="-236555" algn="l" defTabSz="814365">
              <a:spcBef>
                <a:spcPct val="50000"/>
              </a:spcBef>
              <a:spcAft>
                <a:spcPct val="0"/>
              </a:spcAft>
              <a:buClr>
                <a:srgbClr val="708CA1"/>
              </a:buClr>
              <a:buFont typeface="Wingdings"/>
              <a:buChar char="§"/>
            </a:pPr>
            <a:r>
              <a:rPr lang="es-ES" sz="2000" b="1" i="0" noProof="1" smtClean="0">
                <a:solidFill>
                  <a:srgbClr val="000000"/>
                </a:solidFill>
                <a:latin typeface="Arial"/>
              </a:rPr>
              <a:t>Ctrl-A:</a:t>
            </a:r>
            <a:r>
              <a:rPr lang="es-ES" sz="2000" b="0" i="0" noProof="1" smtClean="0">
                <a:solidFill>
                  <a:srgbClr val="000000"/>
                </a:solidFill>
                <a:latin typeface="Arial"/>
              </a:rPr>
              <a:t> el cursor se traslada al comienzo de la línea.</a:t>
            </a:r>
            <a:endParaRPr lang="es-ES" sz="2000" noProof="1" smtClean="0"/>
          </a:p>
          <a:p>
            <a:pPr marL="236555" indent="-236555" algn="l" defTabSz="814365">
              <a:spcBef>
                <a:spcPct val="50000"/>
              </a:spcBef>
              <a:spcAft>
                <a:spcPct val="0"/>
              </a:spcAft>
              <a:buClr>
                <a:srgbClr val="708CA1"/>
              </a:buClr>
              <a:buFont typeface="Wingdings"/>
              <a:buChar char="§"/>
            </a:pPr>
            <a:r>
              <a:rPr lang="es-ES" sz="2000" b="1" i="0" noProof="1" smtClean="0">
                <a:solidFill>
                  <a:srgbClr val="000000"/>
                </a:solidFill>
                <a:latin typeface="Arial"/>
              </a:rPr>
              <a:t>Ctrl-Z:</a:t>
            </a:r>
            <a:r>
              <a:rPr lang="es-ES" sz="2000" b="0" i="0" noProof="1" smtClean="0">
                <a:solidFill>
                  <a:srgbClr val="000000"/>
                </a:solidFill>
                <a:latin typeface="Arial"/>
              </a:rPr>
              <a:t> sale del modo de configuración y vuelve al modo EXEC del usuario.</a:t>
            </a:r>
          </a:p>
          <a:p>
            <a:pPr marL="236555" indent="-236555" algn="l" defTabSz="814365">
              <a:spcBef>
                <a:spcPct val="50000"/>
              </a:spcBef>
              <a:spcAft>
                <a:spcPct val="0"/>
              </a:spcAft>
              <a:buClr>
                <a:srgbClr val="708CA1"/>
              </a:buClr>
              <a:buFont typeface="Wingdings"/>
              <a:buChar char="§"/>
            </a:pPr>
            <a:r>
              <a:rPr lang="es-ES" sz="2000" b="1" i="0" noProof="1" smtClean="0">
                <a:solidFill>
                  <a:srgbClr val="000000"/>
                </a:solidFill>
                <a:latin typeface="Arial"/>
              </a:rPr>
              <a:t>Flecha abajo</a:t>
            </a:r>
            <a:r>
              <a:rPr lang="es-ES" sz="2000" b="0" i="0" noProof="1" smtClean="0">
                <a:solidFill>
                  <a:srgbClr val="000000"/>
                </a:solidFill>
                <a:latin typeface="Arial"/>
              </a:rPr>
              <a:t>: permite al usuario desplazarse hacia delante a través de los comandos anteriores.</a:t>
            </a:r>
          </a:p>
          <a:p>
            <a:pPr marL="236555" indent="-236555" algn="l" defTabSz="814365">
              <a:spcBef>
                <a:spcPct val="50000"/>
              </a:spcBef>
              <a:spcAft>
                <a:spcPct val="0"/>
              </a:spcAft>
              <a:buClr>
                <a:srgbClr val="708CA1"/>
              </a:buClr>
              <a:buFont typeface="Wingdings"/>
              <a:buChar char="§"/>
            </a:pPr>
            <a:r>
              <a:rPr lang="es-ES" sz="2000" b="1" i="0" noProof="1" smtClean="0">
                <a:solidFill>
                  <a:srgbClr val="000000"/>
                </a:solidFill>
                <a:latin typeface="Arial"/>
              </a:rPr>
              <a:t>Flecha arriba:</a:t>
            </a:r>
            <a:r>
              <a:rPr lang="es-ES" sz="2000" b="0" i="0" noProof="1" smtClean="0">
                <a:solidFill>
                  <a:srgbClr val="000000"/>
                </a:solidFill>
                <a:latin typeface="Arial"/>
              </a:rPr>
              <a:t> permite al usuario desplazarse hacia atrás a través de los comandos anteriores.</a:t>
            </a:r>
          </a:p>
          <a:p>
            <a:pPr marL="236555" indent="-236555" algn="l" defTabSz="814365">
              <a:spcBef>
                <a:spcPct val="50000"/>
              </a:spcBef>
              <a:spcAft>
                <a:spcPct val="0"/>
              </a:spcAft>
              <a:buClr>
                <a:srgbClr val="708CA1"/>
              </a:buClr>
              <a:buFont typeface="Wingdings"/>
              <a:buChar char="§"/>
            </a:pPr>
            <a:r>
              <a:rPr lang="es-ES" sz="2000" b="1" i="0" noProof="1" smtClean="0">
                <a:solidFill>
                  <a:srgbClr val="000000"/>
                </a:solidFill>
                <a:latin typeface="Arial"/>
              </a:rPr>
              <a:t>Ctrl-Mayús-6:</a:t>
            </a:r>
            <a:r>
              <a:rPr lang="es-ES" sz="2000" b="0" i="0" noProof="1" smtClean="0">
                <a:solidFill>
                  <a:srgbClr val="000000"/>
                </a:solidFill>
                <a:latin typeface="Arial"/>
              </a:rPr>
              <a:t> permite al usuario interrumpir un proceso de IOS, como </a:t>
            </a:r>
            <a:r>
              <a:rPr lang="es-ES" sz="2000" b="1" i="0" noProof="1" smtClean="0">
                <a:solidFill>
                  <a:srgbClr val="000000"/>
                </a:solidFill>
                <a:latin typeface="Arial"/>
              </a:rPr>
              <a:t>ping</a:t>
            </a:r>
            <a:r>
              <a:rPr lang="es-ES" sz="2000" b="0" i="0" noProof="1" smtClean="0">
                <a:solidFill>
                  <a:srgbClr val="000000"/>
                </a:solidFill>
                <a:latin typeface="Arial"/>
              </a:rPr>
              <a:t> o </a:t>
            </a:r>
            <a:r>
              <a:rPr lang="es-ES" sz="2000" b="1" i="0" noProof="1" smtClean="0">
                <a:solidFill>
                  <a:srgbClr val="000000"/>
                </a:solidFill>
                <a:latin typeface="Arial"/>
              </a:rPr>
              <a:t>traceroute. </a:t>
            </a:r>
            <a:endParaRPr lang="es-ES" sz="2000" noProof="1" smtClean="0"/>
          </a:p>
          <a:p>
            <a:pPr marL="236555" indent="-236555" algn="l" defTabSz="814365">
              <a:spcBef>
                <a:spcPct val="50000"/>
              </a:spcBef>
              <a:spcAft>
                <a:spcPct val="0"/>
              </a:spcAft>
              <a:buClr>
                <a:srgbClr val="708CA1"/>
              </a:buClr>
              <a:buFont typeface="Wingdings"/>
              <a:buChar char="§"/>
            </a:pPr>
            <a:r>
              <a:rPr lang="es-ES" sz="2000" b="1" i="0" noProof="1" smtClean="0">
                <a:solidFill>
                  <a:srgbClr val="000000"/>
                </a:solidFill>
                <a:latin typeface="Arial"/>
              </a:rPr>
              <a:t>Ctrl-C</a:t>
            </a:r>
            <a:r>
              <a:rPr lang="es-ES" sz="2000" b="0" i="0" noProof="1" smtClean="0">
                <a:solidFill>
                  <a:srgbClr val="000000"/>
                </a:solidFill>
                <a:latin typeface="Arial"/>
              </a:rPr>
              <a:t>: cancela el comando actual y sale del modo de configuración.</a:t>
            </a:r>
          </a:p>
          <a:p>
            <a:pPr marL="381030" indent="-381030" algn="l" defTabSz="814365">
              <a:lnSpc>
                <a:spcPct val="75000"/>
              </a:lnSpc>
              <a:spcBef>
                <a:spcPct val="50000"/>
              </a:spcBef>
              <a:spcAft>
                <a:spcPct val="0"/>
              </a:spcAft>
              <a:buNone/>
            </a:pPr>
            <a:endParaRPr lang="es-ES" altLang="ja-JP" sz="2000" noProof="1" smtClean="0">
              <a:ea typeface="ＭＳ Ｐゴシック" charset="-128"/>
            </a:endParaRP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52425" y="411163"/>
            <a:ext cx="8145463" cy="838200"/>
          </a:xfrm>
        </p:spPr>
        <p:txBody>
          <a:bodyPr/>
          <a:lstStyle/>
          <a:p>
            <a:pPr algn="l" defTabSz="814365">
              <a:spcBef>
                <a:spcPct val="0"/>
              </a:spcBef>
              <a:spcAft>
                <a:spcPct val="0"/>
              </a:spcAft>
              <a:buNone/>
            </a:pPr>
            <a:r>
              <a:rPr lang="es-ES" sz="1800" b="1" i="0" noProof="1" smtClean="0">
                <a:solidFill>
                  <a:srgbClr val="708CA1"/>
                </a:solidFill>
                <a:latin typeface="Arial"/>
                <a:ea typeface="+mj-ea"/>
                <a:cs typeface="Arial"/>
              </a:rPr>
              <a:t>Estructura de los comandos</a:t>
            </a:r>
            <a:r>
              <a:rPr lang="es-ES" sz="3200" b="1" i="0" noProof="1" smtClean="0">
                <a:solidFill>
                  <a:srgbClr val="708CA1"/>
                </a:solidFill>
                <a:latin typeface="Arial"/>
                <a:ea typeface="+mj-ea"/>
              </a:rPr>
              <a:t/>
            </a:r>
            <a:br>
              <a:rPr lang="es-ES" sz="3200" b="1" i="0" noProof="1" smtClean="0">
                <a:solidFill>
                  <a:srgbClr val="708CA1"/>
                </a:solidFill>
                <a:latin typeface="Arial"/>
                <a:ea typeface="+mj-ea"/>
              </a:rPr>
            </a:br>
            <a:r>
              <a:rPr lang="es-ES" sz="3200" b="1" i="0" noProof="1" smtClean="0">
                <a:solidFill>
                  <a:srgbClr val="AAC1D8">
                    <a:lumMod val="75000"/>
                  </a:srgbClr>
                </a:solidFill>
                <a:latin typeface="Arial"/>
                <a:ea typeface="+mj-ea"/>
                <a:cs typeface="Arial"/>
              </a:rPr>
              <a:t>Comandos de examen de IOS</a:t>
            </a:r>
            <a:endParaRPr lang="es-ES" sz="3200" b="1" i="0" noProof="1">
              <a:solidFill>
                <a:srgbClr val="AAC1D8">
                  <a:lumMod val="75000"/>
                </a:srgbClr>
              </a:solidFill>
              <a:latin typeface="Arial"/>
              <a:ea typeface="+mj-ea"/>
              <a:cs typeface="Arial"/>
            </a:endParaRPr>
          </a:p>
        </p:txBody>
      </p:sp>
      <p:pic>
        <p:nvPicPr>
          <p:cNvPr id="28675" name="Picture 4"/>
          <p:cNvPicPr>
            <a:picLocks noChangeAspect="1" noChangeArrowheads="1"/>
          </p:cNvPicPr>
          <p:nvPr/>
        </p:nvPicPr>
        <p:blipFill>
          <a:blip r:embed="rId3" cstate="print"/>
          <a:stretch>
            <a:fillRect/>
          </a:stretch>
        </p:blipFill>
        <p:spPr bwMode="auto">
          <a:xfrm>
            <a:off x="1654175" y="1457712"/>
            <a:ext cx="5994400" cy="4945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7975" y="406400"/>
            <a:ext cx="8145463" cy="838200"/>
          </a:xfrm>
        </p:spPr>
        <p:txBody>
          <a:bodyPr/>
          <a:lstStyle/>
          <a:p>
            <a:pPr algn="l" defTabSz="814365">
              <a:spcBef>
                <a:spcPct val="0"/>
              </a:spcBef>
              <a:spcAft>
                <a:spcPct val="0"/>
              </a:spcAft>
              <a:buNone/>
            </a:pPr>
            <a:r>
              <a:rPr lang="es-ES" sz="1800" b="1" i="0" smtClean="0">
                <a:solidFill>
                  <a:srgbClr val="708CA1"/>
                </a:solidFill>
                <a:latin typeface="Arial"/>
                <a:ea typeface="+mj-ea"/>
                <a:cs typeface="Arial"/>
              </a:rPr>
              <a:t>Estructura de los comandos</a:t>
            </a:r>
            <a:br>
              <a:rPr lang="es-ES" sz="1800" b="1" i="0" smtClean="0">
                <a:solidFill>
                  <a:srgbClr val="708CA1"/>
                </a:solidFill>
                <a:latin typeface="Arial"/>
                <a:ea typeface="+mj-ea"/>
                <a:cs typeface="Arial"/>
              </a:rPr>
            </a:br>
            <a:r>
              <a:rPr lang="es-ES" sz="3200" b="1" i="0" smtClean="0">
                <a:solidFill>
                  <a:srgbClr val="AAC1D8">
                    <a:lumMod val="75000"/>
                  </a:srgbClr>
                </a:solidFill>
                <a:latin typeface="Arial"/>
                <a:ea typeface="+mj-ea"/>
                <a:cs typeface="Arial"/>
              </a:rPr>
              <a:t>El comando show version</a:t>
            </a:r>
            <a:endParaRPr lang="es-ES" sz="3200" b="1" i="0">
              <a:solidFill>
                <a:srgbClr val="AAC1D8">
                  <a:lumMod val="75000"/>
                </a:srgbClr>
              </a:solidFill>
              <a:latin typeface="Arial"/>
              <a:ea typeface="+mj-ea"/>
              <a:cs typeface="Arial"/>
            </a:endParaRPr>
          </a:p>
        </p:txBody>
      </p:sp>
      <p:pic>
        <p:nvPicPr>
          <p:cNvPr id="2969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97025" y="1360488"/>
            <a:ext cx="5918200" cy="5060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23863" y="711200"/>
            <a:ext cx="8145462" cy="838200"/>
          </a:xfrm>
        </p:spPr>
        <p:txBody>
          <a:bodyPr/>
          <a:lstStyle/>
          <a:p>
            <a:pPr algn="ctr" defTabSz="814365">
              <a:spcBef>
                <a:spcPct val="0"/>
              </a:spcBef>
              <a:spcAft>
                <a:spcPct val="0"/>
              </a:spcAft>
              <a:buNone/>
            </a:pPr>
            <a:r>
              <a:rPr lang="es-ES" sz="3200" b="1" i="0" smtClean="0">
                <a:solidFill>
                  <a:srgbClr val="AAC1D8">
                    <a:lumMod val="75000"/>
                  </a:srgbClr>
                </a:solidFill>
                <a:latin typeface="Arial"/>
                <a:cs typeface="Arial"/>
              </a:rPr>
              <a:t>2.2 Información básica</a:t>
            </a:r>
            <a:endParaRPr lang="es-ES">
              <a:solidFill>
                <a:schemeClr val="accent5">
                  <a:lumMod val="75000"/>
                </a:schemeClr>
              </a:solidFill>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2263" y="406400"/>
            <a:ext cx="8145462" cy="838200"/>
          </a:xfrm>
        </p:spPr>
        <p:txBody>
          <a:bodyPr/>
          <a:lstStyle/>
          <a:p>
            <a:pPr algn="l" defTabSz="814365">
              <a:spcBef>
                <a:spcPct val="0"/>
              </a:spcBef>
              <a:spcAft>
                <a:spcPct val="0"/>
              </a:spcAft>
              <a:buNone/>
            </a:pPr>
            <a:r>
              <a:rPr lang="es-ES" sz="1800" b="1" i="0" noProof="1" smtClean="0">
                <a:solidFill>
                  <a:srgbClr val="708CA1"/>
                </a:solidFill>
                <a:latin typeface="Arial"/>
                <a:ea typeface="+mj-ea"/>
                <a:cs typeface="Arial"/>
              </a:rPr>
              <a:t>Nombres de host</a:t>
            </a:r>
            <a:r>
              <a:rPr lang="es-ES" sz="3200" b="1" i="0" noProof="1" smtClean="0">
                <a:solidFill>
                  <a:srgbClr val="708CA1"/>
                </a:solidFill>
                <a:latin typeface="Arial"/>
                <a:ea typeface="+mj-ea"/>
              </a:rPr>
              <a:t/>
            </a:r>
            <a:br>
              <a:rPr lang="es-ES" sz="3200" b="1" i="0" noProof="1" smtClean="0">
                <a:solidFill>
                  <a:srgbClr val="708CA1"/>
                </a:solidFill>
                <a:latin typeface="Arial"/>
                <a:ea typeface="+mj-ea"/>
              </a:rPr>
            </a:br>
            <a:r>
              <a:rPr lang="es-ES" sz="3200" b="1" i="0" noProof="1" smtClean="0">
                <a:solidFill>
                  <a:srgbClr val="AAC1D8">
                    <a:lumMod val="75000"/>
                  </a:srgbClr>
                </a:solidFill>
                <a:latin typeface="Arial"/>
                <a:ea typeface="+mj-ea"/>
                <a:cs typeface="Arial"/>
              </a:rPr>
              <a:t>Por qué elegir un switch</a:t>
            </a:r>
            <a:endParaRPr lang="es-ES" sz="3200" b="1" i="0" noProof="1">
              <a:solidFill>
                <a:srgbClr val="AAC1D8">
                  <a:lumMod val="75000"/>
                </a:srgbClr>
              </a:solidFill>
              <a:latin typeface="Arial"/>
              <a:ea typeface="+mj-ea"/>
              <a:cs typeface="Arial"/>
            </a:endParaRPr>
          </a:p>
        </p:txBody>
      </p:sp>
      <p:sp>
        <p:nvSpPr>
          <p:cNvPr id="31747" name="Rectangle 6"/>
          <p:cNvSpPr>
            <a:spLocks noGrp="1" noChangeArrowheads="1"/>
          </p:cNvSpPr>
          <p:nvPr>
            <p:ph idx="1"/>
          </p:nvPr>
        </p:nvSpPr>
        <p:spPr>
          <a:xfrm>
            <a:off x="612775" y="1473200"/>
            <a:ext cx="8051800" cy="4594225"/>
          </a:xfrm>
        </p:spPr>
        <p:txBody>
          <a:bodyPr/>
          <a:lstStyle/>
          <a:p>
            <a:pPr marL="0" indent="0" algn="l" defTabSz="814365">
              <a:lnSpc>
                <a:spcPct val="75000"/>
              </a:lnSpc>
              <a:spcBef>
                <a:spcPct val="50000"/>
              </a:spcBef>
              <a:spcAft>
                <a:spcPct val="0"/>
              </a:spcAft>
              <a:buNone/>
            </a:pPr>
            <a:r>
              <a:rPr lang="es-ES" sz="2400" b="0" i="0" noProof="1" smtClean="0">
                <a:solidFill>
                  <a:srgbClr val="000000"/>
                </a:solidFill>
                <a:latin typeface="Arial"/>
                <a:cs typeface="Arial"/>
              </a:rPr>
              <a:t>Centrémonos en lo siguiente: </a:t>
            </a:r>
            <a:endParaRPr lang="es-ES" sz="2000" noProof="1" smtClean="0">
              <a:cs typeface="Arial" pitchFamily="34" charset="0"/>
            </a:endParaRPr>
          </a:p>
          <a:p>
            <a:pPr marL="236555" indent="-236555" algn="l" defTabSz="814365">
              <a:lnSpc>
                <a:spcPct val="75000"/>
              </a:lnSpc>
              <a:spcBef>
                <a:spcPct val="50000"/>
              </a:spcBef>
              <a:spcAft>
                <a:spcPct val="0"/>
              </a:spcAft>
              <a:buClr>
                <a:srgbClr val="708CA1"/>
              </a:buClr>
              <a:buFont typeface="Wingdings"/>
              <a:buChar char="§"/>
            </a:pPr>
            <a:r>
              <a:rPr lang="es-ES" sz="2000" b="0" i="0" noProof="1" smtClean="0">
                <a:solidFill>
                  <a:srgbClr val="000000"/>
                </a:solidFill>
                <a:latin typeface="Arial"/>
                <a:cs typeface="Arial"/>
              </a:rPr>
              <a:t>Crear una red de dos PC conectada mediante un switch.</a:t>
            </a:r>
          </a:p>
          <a:p>
            <a:pPr marL="236555" indent="-236555" algn="l" defTabSz="814365">
              <a:lnSpc>
                <a:spcPct val="75000"/>
              </a:lnSpc>
              <a:spcBef>
                <a:spcPct val="50000"/>
              </a:spcBef>
              <a:spcAft>
                <a:spcPct val="0"/>
              </a:spcAft>
              <a:buClr>
                <a:srgbClr val="708CA1"/>
              </a:buClr>
              <a:buFont typeface="Wingdings"/>
              <a:buChar char="§"/>
            </a:pPr>
            <a:r>
              <a:rPr lang="es-ES" sz="2000" b="0" i="0" noProof="1" smtClean="0">
                <a:solidFill>
                  <a:srgbClr val="000000"/>
                </a:solidFill>
                <a:latin typeface="Arial"/>
                <a:cs typeface="Arial"/>
              </a:rPr>
              <a:t>Establecer un nombre para el switch.</a:t>
            </a:r>
          </a:p>
          <a:p>
            <a:pPr marL="236555" indent="-236555" algn="l" defTabSz="814365">
              <a:lnSpc>
                <a:spcPct val="75000"/>
              </a:lnSpc>
              <a:spcBef>
                <a:spcPct val="50000"/>
              </a:spcBef>
              <a:spcAft>
                <a:spcPct val="0"/>
              </a:spcAft>
              <a:buClr>
                <a:srgbClr val="708CA1"/>
              </a:buClr>
              <a:buFont typeface="Wingdings"/>
              <a:buChar char="§"/>
            </a:pPr>
            <a:r>
              <a:rPr lang="es-ES" sz="2000" b="0" i="0" noProof="1" smtClean="0">
                <a:solidFill>
                  <a:srgbClr val="000000"/>
                </a:solidFill>
                <a:latin typeface="Arial"/>
                <a:cs typeface="Arial"/>
              </a:rPr>
              <a:t>Limitar el acceso a la configuración del dispositivo.</a:t>
            </a:r>
          </a:p>
          <a:p>
            <a:pPr marL="236555" indent="-236555" algn="l" defTabSz="814365">
              <a:lnSpc>
                <a:spcPct val="75000"/>
              </a:lnSpc>
              <a:spcBef>
                <a:spcPct val="50000"/>
              </a:spcBef>
              <a:spcAft>
                <a:spcPct val="0"/>
              </a:spcAft>
              <a:buClr>
                <a:srgbClr val="708CA1"/>
              </a:buClr>
              <a:buFont typeface="Wingdings"/>
              <a:buChar char="§"/>
            </a:pPr>
            <a:r>
              <a:rPr lang="es-ES" sz="2000" b="0" i="0" noProof="1" smtClean="0">
                <a:solidFill>
                  <a:srgbClr val="000000"/>
                </a:solidFill>
                <a:latin typeface="Arial"/>
                <a:cs typeface="Arial"/>
              </a:rPr>
              <a:t>Configurar mensajes de aviso. </a:t>
            </a:r>
          </a:p>
          <a:p>
            <a:pPr marL="236555" indent="-236555" algn="l" defTabSz="814365">
              <a:lnSpc>
                <a:spcPct val="75000"/>
              </a:lnSpc>
              <a:spcBef>
                <a:spcPct val="50000"/>
              </a:spcBef>
              <a:spcAft>
                <a:spcPct val="0"/>
              </a:spcAft>
              <a:buClr>
                <a:srgbClr val="708CA1"/>
              </a:buClr>
              <a:buFont typeface="Wingdings"/>
              <a:buChar char="§"/>
            </a:pPr>
            <a:r>
              <a:rPr lang="es-ES" sz="2000" b="0" i="0" noProof="1" smtClean="0">
                <a:solidFill>
                  <a:srgbClr val="000000"/>
                </a:solidFill>
                <a:latin typeface="Arial"/>
                <a:cs typeface="Arial"/>
              </a:rPr>
              <a:t>Guardar la configuración.</a:t>
            </a:r>
            <a:endParaRPr lang="es-ES" altLang="ja-JP" sz="2000" noProof="1" smtClean="0">
              <a:ea typeface="ＭＳ Ｐゴシック" pitchFamily="34" charset="-128"/>
              <a:cs typeface="Arial" pitchFamily="34" charset="0"/>
            </a:endParaRPr>
          </a:p>
        </p:txBody>
      </p:sp>
      <p:pic>
        <p:nvPicPr>
          <p:cNvPr id="3174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89288" y="3860800"/>
            <a:ext cx="4964112" cy="220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p:cNvPicPr>
            <a:picLocks noChangeAspect="1" noChangeArrowheads="1"/>
          </p:cNvPicPr>
          <p:nvPr/>
        </p:nvPicPr>
        <p:blipFill>
          <a:blip r:embed="rId3" cstate="print"/>
          <a:stretch>
            <a:fillRect/>
          </a:stretch>
        </p:blipFill>
        <p:spPr bwMode="auto">
          <a:xfrm>
            <a:off x="4586180" y="4225925"/>
            <a:ext cx="3092666" cy="2432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
        <p:nvSpPr>
          <p:cNvPr id="2" name="Rectangle 2"/>
          <p:cNvSpPr>
            <a:spLocks noGrp="1" noChangeArrowheads="1"/>
          </p:cNvSpPr>
          <p:nvPr>
            <p:ph type="title"/>
          </p:nvPr>
        </p:nvSpPr>
        <p:spPr>
          <a:xfrm>
            <a:off x="292100" y="406400"/>
            <a:ext cx="8145463" cy="838200"/>
          </a:xfrm>
        </p:spPr>
        <p:txBody>
          <a:bodyPr/>
          <a:lstStyle/>
          <a:p>
            <a:pPr algn="l" defTabSz="814365">
              <a:spcBef>
                <a:spcPct val="0"/>
              </a:spcBef>
              <a:spcAft>
                <a:spcPct val="0"/>
              </a:spcAft>
              <a:buNone/>
            </a:pPr>
            <a:r>
              <a:rPr lang="es-ES" sz="1800" b="1" i="0" noProof="1" smtClean="0">
                <a:solidFill>
                  <a:srgbClr val="708CA1"/>
                </a:solidFill>
                <a:latin typeface="Arial"/>
                <a:ea typeface="+mj-ea"/>
                <a:cs typeface="Arial"/>
              </a:rPr>
              <a:t>Nombres de host</a:t>
            </a:r>
            <a:r>
              <a:rPr lang="es-ES" sz="3200" b="1" i="0" noProof="1" smtClean="0">
                <a:solidFill>
                  <a:srgbClr val="708CA1"/>
                </a:solidFill>
                <a:latin typeface="Arial"/>
                <a:ea typeface="+mj-ea"/>
              </a:rPr>
              <a:t/>
            </a:r>
            <a:br>
              <a:rPr lang="es-ES" sz="3200" b="1" i="0" noProof="1" smtClean="0">
                <a:solidFill>
                  <a:srgbClr val="708CA1"/>
                </a:solidFill>
                <a:latin typeface="Arial"/>
                <a:ea typeface="+mj-ea"/>
              </a:rPr>
            </a:br>
            <a:r>
              <a:rPr lang="es-ES" sz="3200" b="1" i="0" noProof="1" smtClean="0">
                <a:solidFill>
                  <a:srgbClr val="AAC1D8">
                    <a:lumMod val="75000"/>
                  </a:srgbClr>
                </a:solidFill>
                <a:latin typeface="Arial"/>
                <a:ea typeface="+mj-ea"/>
                <a:cs typeface="Arial"/>
              </a:rPr>
              <a:t>Nombres de dispositivos</a:t>
            </a:r>
            <a:endParaRPr lang="es-ES" sz="3200" b="1" i="0" noProof="1">
              <a:solidFill>
                <a:srgbClr val="AAC1D8">
                  <a:lumMod val="75000"/>
                </a:srgbClr>
              </a:solidFill>
              <a:latin typeface="Arial"/>
              <a:ea typeface="+mj-ea"/>
              <a:cs typeface="Arial"/>
            </a:endParaRPr>
          </a:p>
        </p:txBody>
      </p:sp>
      <p:sp>
        <p:nvSpPr>
          <p:cNvPr id="32771" name="Rectangle 6"/>
          <p:cNvSpPr>
            <a:spLocks noGrp="1" noChangeArrowheads="1"/>
          </p:cNvSpPr>
          <p:nvPr>
            <p:ph idx="1"/>
          </p:nvPr>
        </p:nvSpPr>
        <p:spPr>
          <a:xfrm>
            <a:off x="481012" y="1400175"/>
            <a:ext cx="8167687" cy="3084513"/>
          </a:xfrm>
        </p:spPr>
        <p:txBody>
          <a:bodyPr/>
          <a:lstStyle/>
          <a:p>
            <a:pPr marL="0" indent="0" algn="l" defTabSz="814365">
              <a:spcBef>
                <a:spcPct val="50000"/>
              </a:spcBef>
              <a:spcAft>
                <a:spcPct val="0"/>
              </a:spcAft>
              <a:buNone/>
            </a:pPr>
            <a:r>
              <a:rPr lang="es-ES" sz="2000" b="0" i="0" noProof="1" smtClean="0">
                <a:solidFill>
                  <a:srgbClr val="000000"/>
                </a:solidFill>
                <a:latin typeface="Arial"/>
                <a:cs typeface="Arial"/>
              </a:rPr>
              <a:t>Según ciertas pautas de convenciones de denominación, los nombres deberían:</a:t>
            </a:r>
          </a:p>
          <a:p>
            <a:pPr marL="236555" indent="-236555" algn="l" defTabSz="814365">
              <a:spcBef>
                <a:spcPct val="50000"/>
              </a:spcBef>
              <a:spcAft>
                <a:spcPct val="0"/>
              </a:spcAft>
              <a:buClr>
                <a:srgbClr val="708CA1"/>
              </a:buClr>
              <a:buFont typeface="Wingdings"/>
              <a:buChar char="§"/>
            </a:pPr>
            <a:r>
              <a:rPr lang="es-ES" sz="2000" b="0" i="0" noProof="1" smtClean="0">
                <a:solidFill>
                  <a:srgbClr val="000000"/>
                </a:solidFill>
                <a:latin typeface="Arial"/>
                <a:cs typeface="Arial"/>
              </a:rPr>
              <a:t>Comenzar con una letra</a:t>
            </a:r>
          </a:p>
          <a:p>
            <a:pPr marL="236555" indent="-236555" algn="l" defTabSz="814365">
              <a:spcBef>
                <a:spcPct val="50000"/>
              </a:spcBef>
              <a:spcAft>
                <a:spcPct val="0"/>
              </a:spcAft>
              <a:buClr>
                <a:srgbClr val="708CA1"/>
              </a:buClr>
              <a:buFont typeface="Wingdings"/>
              <a:buChar char="§"/>
            </a:pPr>
            <a:r>
              <a:rPr lang="es-ES" sz="2000" b="0" i="0" noProof="1" smtClean="0">
                <a:solidFill>
                  <a:srgbClr val="000000"/>
                </a:solidFill>
                <a:latin typeface="Arial"/>
                <a:cs typeface="Arial"/>
              </a:rPr>
              <a:t>No contener espacios.</a:t>
            </a:r>
          </a:p>
          <a:p>
            <a:pPr marL="236555" indent="-236555" algn="l" defTabSz="814365">
              <a:spcBef>
                <a:spcPct val="50000"/>
              </a:spcBef>
              <a:spcAft>
                <a:spcPct val="0"/>
              </a:spcAft>
              <a:buClr>
                <a:srgbClr val="708CA1"/>
              </a:buClr>
              <a:buFont typeface="Wingdings"/>
              <a:buChar char="§"/>
            </a:pPr>
            <a:r>
              <a:rPr lang="es-ES" sz="2000" b="0" i="0" noProof="1" smtClean="0">
                <a:solidFill>
                  <a:srgbClr val="000000"/>
                </a:solidFill>
                <a:latin typeface="Arial"/>
                <a:cs typeface="Arial"/>
              </a:rPr>
              <a:t>Finalizar con una letra o dígito</a:t>
            </a:r>
            <a:endParaRPr lang="es-ES" sz="2000" b="1" noProof="1" smtClean="0">
              <a:cs typeface="Arial" pitchFamily="34" charset="0"/>
            </a:endParaRPr>
          </a:p>
          <a:p>
            <a:pPr marL="236555" indent="-236555" algn="l" defTabSz="814365">
              <a:spcBef>
                <a:spcPct val="50000"/>
              </a:spcBef>
              <a:spcAft>
                <a:spcPct val="0"/>
              </a:spcAft>
              <a:buClr>
                <a:srgbClr val="708CA1"/>
              </a:buClr>
              <a:buFont typeface="Wingdings"/>
              <a:buChar char="§"/>
            </a:pPr>
            <a:r>
              <a:rPr lang="es-ES" sz="2000" b="1" i="0" noProof="1" smtClean="0">
                <a:solidFill>
                  <a:srgbClr val="000000"/>
                </a:solidFill>
                <a:latin typeface="Arial"/>
                <a:cs typeface="Arial"/>
              </a:rPr>
              <a:t>Utilizar solamente letras, dígitos y guiones.</a:t>
            </a:r>
          </a:p>
          <a:p>
            <a:pPr marL="236555" indent="-236555" algn="l" defTabSz="814365">
              <a:spcBef>
                <a:spcPct val="50000"/>
              </a:spcBef>
              <a:spcAft>
                <a:spcPct val="0"/>
              </a:spcAft>
              <a:buClr>
                <a:srgbClr val="708CA1"/>
              </a:buClr>
              <a:buFont typeface="Wingdings"/>
              <a:buChar char="§"/>
            </a:pPr>
            <a:r>
              <a:rPr lang="es-ES" sz="2000" b="0" i="0" noProof="1" smtClean="0">
                <a:solidFill>
                  <a:srgbClr val="000000"/>
                </a:solidFill>
                <a:latin typeface="Arial"/>
                <a:cs typeface="Arial"/>
              </a:rPr>
              <a:t>Tener menos de 64 caracteres de longitud.</a:t>
            </a:r>
          </a:p>
          <a:p>
            <a:pPr marL="381030" indent="-381030" algn="l" defTabSz="814365">
              <a:lnSpc>
                <a:spcPct val="75000"/>
              </a:lnSpc>
              <a:spcBef>
                <a:spcPct val="50000"/>
              </a:spcBef>
              <a:spcAft>
                <a:spcPct val="0"/>
              </a:spcAft>
              <a:buNone/>
            </a:pPr>
            <a:endParaRPr lang="es-ES" altLang="ja-JP" sz="2000" noProof="1" smtClean="0">
              <a:ea typeface="ＭＳ Ｐゴシック" pitchFamily="34" charset="-128"/>
            </a:endParaRPr>
          </a:p>
        </p:txBody>
      </p:sp>
      <p:sp>
        <p:nvSpPr>
          <p:cNvPr id="32773" name="TextBox 3"/>
          <p:cNvSpPr txBox="1">
            <a:spLocks noChangeArrowheads="1"/>
          </p:cNvSpPr>
          <p:nvPr/>
        </p:nvSpPr>
        <p:spPr bwMode="auto">
          <a:xfrm>
            <a:off x="1657350" y="4487863"/>
            <a:ext cx="2784475" cy="1089529"/>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defRPr>
            </a:lvl9pPr>
          </a:lstStyle>
          <a:p>
            <a:pPr algn="ctr">
              <a:lnSpc>
                <a:spcPct val="90000"/>
              </a:lnSpc>
              <a:buNone/>
            </a:pPr>
            <a:r>
              <a:rPr lang="es-ES" sz="1800" b="0" i="0" noProof="1" smtClean="0">
                <a:solidFill>
                  <a:schemeClr val="tx1"/>
                </a:solidFill>
                <a:latin typeface="Arial"/>
                <a:ea typeface="+mn-ea"/>
                <a:cs typeface="+mn-cs"/>
              </a:rPr>
              <a:t>Sin nombres, es difícil identificar los dispositivos de red para propósitos de configuración.</a:t>
            </a:r>
            <a:endParaRPr lang="es-ES" sz="1800" b="0" i="0" noProof="1">
              <a:solidFill>
                <a:schemeClr val="tx1"/>
              </a:solidFill>
              <a:latin typeface="Arial"/>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7975" y="377825"/>
            <a:ext cx="8145463" cy="838200"/>
          </a:xfrm>
        </p:spPr>
        <p:txBody>
          <a:bodyPr/>
          <a:lstStyle/>
          <a:p>
            <a:pPr algn="l" defTabSz="814365">
              <a:spcBef>
                <a:spcPct val="0"/>
              </a:spcBef>
              <a:spcAft>
                <a:spcPct val="0"/>
              </a:spcAft>
              <a:buNone/>
            </a:pPr>
            <a:r>
              <a:rPr lang="es-ES" sz="1800" b="1" i="0" noProof="1" smtClean="0">
                <a:solidFill>
                  <a:srgbClr val="708CA1"/>
                </a:solidFill>
                <a:latin typeface="Arial"/>
                <a:cs typeface="Arial"/>
              </a:rPr>
              <a:t>Nombres de host</a:t>
            </a:r>
            <a:r>
              <a:rPr lang="es-ES" sz="3200" b="1" i="0" noProof="1" smtClean="0">
                <a:solidFill>
                  <a:srgbClr val="708CA1"/>
                </a:solidFill>
                <a:latin typeface="Arial"/>
              </a:rPr>
              <a:t/>
            </a:r>
            <a:br>
              <a:rPr lang="es-ES" sz="3200" b="1" i="0" noProof="1" smtClean="0">
                <a:solidFill>
                  <a:srgbClr val="708CA1"/>
                </a:solidFill>
                <a:latin typeface="Arial"/>
              </a:rPr>
            </a:br>
            <a:r>
              <a:rPr lang="es-ES" sz="3200" b="1" i="0" noProof="1" smtClean="0">
                <a:solidFill>
                  <a:srgbClr val="AAC1D8">
                    <a:lumMod val="75000"/>
                  </a:srgbClr>
                </a:solidFill>
                <a:latin typeface="Arial"/>
                <a:cs typeface="Arial"/>
              </a:rPr>
              <a:t>Nombres de host</a:t>
            </a:r>
            <a:endParaRPr lang="es-ES" noProof="1">
              <a:solidFill>
                <a:schemeClr val="accent5">
                  <a:lumMod val="75000"/>
                </a:schemeClr>
              </a:solidFill>
              <a:cs typeface="Arial" pitchFamily="34" charset="0"/>
            </a:endParaRPr>
          </a:p>
        </p:txBody>
      </p:sp>
      <p:sp>
        <p:nvSpPr>
          <p:cNvPr id="33795" name="Rectangle 1"/>
          <p:cNvSpPr>
            <a:spLocks noChangeArrowheads="1"/>
          </p:cNvSpPr>
          <p:nvPr/>
        </p:nvSpPr>
        <p:spPr bwMode="auto">
          <a:xfrm>
            <a:off x="544512" y="2459038"/>
            <a:ext cx="2549525" cy="170816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l">
              <a:lnSpc>
                <a:spcPct val="75000"/>
              </a:lnSpc>
              <a:buNone/>
            </a:pPr>
            <a:r>
              <a:rPr lang="es-ES" sz="2000" b="0" i="0" noProof="1" smtClean="0">
                <a:solidFill>
                  <a:schemeClr val="tx1"/>
                </a:solidFill>
                <a:latin typeface="Arial"/>
                <a:ea typeface="+mn-ea"/>
                <a:cs typeface="Arial"/>
              </a:rPr>
              <a:t>Los nombres de host permiten que los administradores de red identifiquen dispositivos a través de una red o de Internet.</a:t>
            </a:r>
            <a:endParaRPr lang="es-ES" sz="2000" b="0" i="0" noProof="1">
              <a:solidFill>
                <a:schemeClr val="tx1"/>
              </a:solidFill>
              <a:latin typeface="Arial"/>
              <a:ea typeface="+mn-ea"/>
              <a:cs typeface="Arial"/>
            </a:endParaRPr>
          </a:p>
        </p:txBody>
      </p:sp>
      <p:pic>
        <p:nvPicPr>
          <p:cNvPr id="33796" name="Picture 5"/>
          <p:cNvPicPr>
            <a:picLocks noChangeAspect="1" noChangeArrowheads="1"/>
          </p:cNvPicPr>
          <p:nvPr/>
        </p:nvPicPr>
        <p:blipFill>
          <a:blip r:embed="rId3" cstate="print"/>
          <a:stretch>
            <a:fillRect/>
          </a:stretch>
        </p:blipFill>
        <p:spPr bwMode="auto">
          <a:xfrm>
            <a:off x="3281246" y="1392464"/>
            <a:ext cx="4586067" cy="4652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74638" y="493713"/>
            <a:ext cx="8145462" cy="838200"/>
          </a:xfrm>
        </p:spPr>
        <p:txBody>
          <a:bodyPr/>
          <a:lstStyle/>
          <a:p>
            <a:pPr algn="l" defTabSz="814365">
              <a:spcBef>
                <a:spcPct val="0"/>
              </a:spcBef>
              <a:spcAft>
                <a:spcPct val="0"/>
              </a:spcAft>
              <a:buNone/>
            </a:pPr>
            <a:r>
              <a:rPr lang="es-ES" sz="3200" b="1" i="0" noProof="1" smtClean="0">
                <a:solidFill>
                  <a:srgbClr val="708CA1"/>
                </a:solidFill>
                <a:latin typeface="Arial"/>
                <a:ea typeface="ＭＳ Ｐゴシック"/>
                <a:cs typeface="+mj-cs"/>
              </a:rPr>
              <a:t>Capítulo 2</a:t>
            </a:r>
            <a:endParaRPr lang="es-ES" sz="3200" b="1" i="0" noProof="1">
              <a:solidFill>
                <a:srgbClr val="708CA1"/>
              </a:solidFill>
              <a:latin typeface="Arial"/>
              <a:ea typeface="ＭＳ Ｐゴシック"/>
              <a:cs typeface="+mj-cs"/>
            </a:endParaRPr>
          </a:p>
        </p:txBody>
      </p:sp>
      <p:sp>
        <p:nvSpPr>
          <p:cNvPr id="7171" name="Rectangle 3"/>
          <p:cNvSpPr>
            <a:spLocks noGrp="1" noChangeArrowheads="1"/>
          </p:cNvSpPr>
          <p:nvPr>
            <p:ph idx="1"/>
          </p:nvPr>
        </p:nvSpPr>
        <p:spPr>
          <a:xfrm>
            <a:off x="747713" y="1601788"/>
            <a:ext cx="8131175" cy="4437062"/>
          </a:xfrm>
        </p:spPr>
        <p:txBody>
          <a:bodyPr/>
          <a:lstStyle/>
          <a:p>
            <a:pPr marL="0" indent="0" algn="l" defTabSz="814365">
              <a:spcBef>
                <a:spcPct val="50000"/>
              </a:spcBef>
              <a:spcAft>
                <a:spcPct val="0"/>
              </a:spcAft>
              <a:buNone/>
            </a:pPr>
            <a:r>
              <a:rPr lang="es-ES" sz="2400" b="0" i="0" noProof="1" smtClean="0">
                <a:solidFill>
                  <a:srgbClr val="000000"/>
                </a:solidFill>
                <a:latin typeface="Arial"/>
                <a:ea typeface="+mn-ea"/>
                <a:cs typeface="Arial"/>
              </a:rPr>
              <a:t>2.1  Entrenamiento intensivo sobre IOS</a:t>
            </a:r>
          </a:p>
          <a:p>
            <a:pPr marL="0" indent="0" algn="l" defTabSz="814365">
              <a:spcBef>
                <a:spcPct val="50000"/>
              </a:spcBef>
              <a:spcAft>
                <a:spcPct val="0"/>
              </a:spcAft>
              <a:buNone/>
            </a:pPr>
            <a:r>
              <a:rPr lang="es-ES" sz="2400" b="0" i="0" noProof="1" smtClean="0">
                <a:solidFill>
                  <a:srgbClr val="000000"/>
                </a:solidFill>
                <a:latin typeface="Arial"/>
                <a:ea typeface="+mn-ea"/>
                <a:cs typeface="Arial"/>
              </a:rPr>
              <a:t>2.2  Información básica</a:t>
            </a:r>
          </a:p>
          <a:p>
            <a:pPr marL="0" indent="0" algn="l" defTabSz="814365">
              <a:spcBef>
                <a:spcPct val="50000"/>
              </a:spcBef>
              <a:spcAft>
                <a:spcPct val="0"/>
              </a:spcAft>
              <a:buNone/>
            </a:pPr>
            <a:r>
              <a:rPr lang="es-ES" sz="2400" b="0" i="0" noProof="1" smtClean="0">
                <a:solidFill>
                  <a:srgbClr val="000000"/>
                </a:solidFill>
                <a:latin typeface="Arial"/>
                <a:ea typeface="+mn-ea"/>
                <a:cs typeface="Arial"/>
              </a:rPr>
              <a:t>2.3  Esquemas de direcciones</a:t>
            </a:r>
          </a:p>
          <a:p>
            <a:pPr marL="0" indent="0" algn="l" defTabSz="814365">
              <a:spcBef>
                <a:spcPct val="50000"/>
              </a:spcBef>
              <a:spcAft>
                <a:spcPct val="0"/>
              </a:spcAft>
              <a:buNone/>
            </a:pPr>
            <a:r>
              <a:rPr lang="es-ES" sz="2400" b="0" i="0" noProof="1" smtClean="0">
                <a:solidFill>
                  <a:srgbClr val="000000"/>
                </a:solidFill>
                <a:latin typeface="Arial"/>
                <a:ea typeface="+mn-ea"/>
                <a:cs typeface="Arial"/>
              </a:rPr>
              <a:t>2.4  Resumen</a:t>
            </a:r>
            <a:endParaRPr lang="es-ES" sz="2400" b="0" i="0" noProof="1">
              <a:solidFill>
                <a:srgbClr val="000000"/>
              </a:solidFill>
              <a:latin typeface="Arial"/>
              <a:ea typeface="+mn-ea"/>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7975" y="377825"/>
            <a:ext cx="8145463" cy="838200"/>
          </a:xfrm>
        </p:spPr>
        <p:txBody>
          <a:bodyPr/>
          <a:lstStyle/>
          <a:p>
            <a:pPr algn="l" defTabSz="814365">
              <a:spcBef>
                <a:spcPct val="0"/>
              </a:spcBef>
              <a:spcAft>
                <a:spcPct val="0"/>
              </a:spcAft>
              <a:buNone/>
            </a:pPr>
            <a:r>
              <a:rPr lang="es-ES" sz="1800" b="1" i="0" smtClean="0">
                <a:solidFill>
                  <a:srgbClr val="708CA1"/>
                </a:solidFill>
                <a:latin typeface="Arial"/>
                <a:cs typeface="Arial"/>
              </a:rPr>
              <a:t>Nombres de host</a:t>
            </a:r>
            <a:r>
              <a:rPr lang="es-ES" sz="3200" b="1" i="0" smtClean="0">
                <a:solidFill>
                  <a:srgbClr val="708CA1"/>
                </a:solidFill>
                <a:latin typeface="Arial"/>
              </a:rPr>
              <a:t/>
            </a:r>
            <a:br>
              <a:rPr lang="es-ES" sz="3200" b="1" i="0" smtClean="0">
                <a:solidFill>
                  <a:srgbClr val="708CA1"/>
                </a:solidFill>
                <a:latin typeface="Arial"/>
              </a:rPr>
            </a:br>
            <a:r>
              <a:rPr lang="es-ES" sz="3200" b="1" i="0" smtClean="0">
                <a:solidFill>
                  <a:srgbClr val="708CA1"/>
                </a:solidFill>
                <a:latin typeface="Arial"/>
              </a:rPr>
              <a:t>Configuración de </a:t>
            </a:r>
            <a:r>
              <a:rPr lang="es-ES" sz="3200" b="1" i="0" smtClean="0">
                <a:solidFill>
                  <a:srgbClr val="AAC1D8">
                    <a:lumMod val="75000"/>
                  </a:srgbClr>
                </a:solidFill>
                <a:latin typeface="Arial"/>
                <a:cs typeface="Arial"/>
              </a:rPr>
              <a:t>nombres de host</a:t>
            </a:r>
            <a:endParaRPr lang="es-ES">
              <a:solidFill>
                <a:schemeClr val="accent5">
                  <a:lumMod val="75000"/>
                </a:schemeClr>
              </a:solidFill>
              <a:cs typeface="Arial" pitchFamily="34" charset="0"/>
            </a:endParaRPr>
          </a:p>
        </p:txBody>
      </p:sp>
      <p:pic>
        <p:nvPicPr>
          <p:cNvPr id="34819" name="Picture 2"/>
          <p:cNvPicPr>
            <a:picLocks noChangeAspect="1" noChangeArrowheads="1"/>
          </p:cNvPicPr>
          <p:nvPr/>
        </p:nvPicPr>
        <p:blipFill>
          <a:blip r:embed="rId3" cstate="print"/>
          <a:stretch>
            <a:fillRect/>
          </a:stretch>
        </p:blipFill>
        <p:spPr bwMode="auto">
          <a:xfrm>
            <a:off x="536846" y="1730375"/>
            <a:ext cx="8097295" cy="2841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92100" y="392113"/>
            <a:ext cx="8145463" cy="838200"/>
          </a:xfrm>
        </p:spPr>
        <p:txBody>
          <a:bodyPr/>
          <a:lstStyle/>
          <a:p>
            <a:pPr algn="l" defTabSz="814365">
              <a:spcBef>
                <a:spcPct val="0"/>
              </a:spcBef>
              <a:spcAft>
                <a:spcPct val="0"/>
              </a:spcAft>
              <a:buNone/>
            </a:pPr>
            <a:r>
              <a:rPr lang="es-ES" sz="1800" b="1" i="0" noProof="1" smtClean="0">
                <a:solidFill>
                  <a:srgbClr val="708CA1"/>
                </a:solidFill>
                <a:latin typeface="Arial"/>
                <a:cs typeface="Arial"/>
              </a:rPr>
              <a:t>Limitación del acceso a las configuraciones de los dispositivos</a:t>
            </a:r>
            <a:r>
              <a:rPr lang="es-ES" sz="3200" b="1" i="0" noProof="1" smtClean="0">
                <a:solidFill>
                  <a:srgbClr val="708CA1"/>
                </a:solidFill>
                <a:latin typeface="Arial"/>
              </a:rPr>
              <a:t/>
            </a:r>
            <a:br>
              <a:rPr lang="es-ES" sz="3200" b="1" i="0" noProof="1" smtClean="0">
                <a:solidFill>
                  <a:srgbClr val="708CA1"/>
                </a:solidFill>
                <a:latin typeface="Arial"/>
              </a:rPr>
            </a:br>
            <a:r>
              <a:rPr lang="es-ES" sz="3200" b="1" i="0" noProof="1" smtClean="0">
                <a:solidFill>
                  <a:srgbClr val="AAC1D8">
                    <a:lumMod val="75000"/>
                  </a:srgbClr>
                </a:solidFill>
                <a:latin typeface="Arial"/>
                <a:cs typeface="Arial"/>
              </a:rPr>
              <a:t>Protección del acceso a los dispositivos</a:t>
            </a:r>
            <a:endParaRPr lang="es-ES" noProof="1">
              <a:solidFill>
                <a:schemeClr val="accent5">
                  <a:lumMod val="75000"/>
                </a:schemeClr>
              </a:solidFill>
              <a:cs typeface="Arial" pitchFamily="34" charset="0"/>
            </a:endParaRPr>
          </a:p>
        </p:txBody>
      </p:sp>
      <p:sp>
        <p:nvSpPr>
          <p:cNvPr id="35843" name="Rectangle 1"/>
          <p:cNvSpPr>
            <a:spLocks noChangeArrowheads="1"/>
          </p:cNvSpPr>
          <p:nvPr/>
        </p:nvSpPr>
        <p:spPr bwMode="auto">
          <a:xfrm>
            <a:off x="471488" y="1587500"/>
            <a:ext cx="8077200" cy="4191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buNone/>
            </a:pPr>
            <a:r>
              <a:rPr lang="es-ES" sz="2400" b="0" i="0" noProof="1" smtClean="0">
                <a:solidFill>
                  <a:schemeClr val="tx1"/>
                </a:solidFill>
                <a:latin typeface="Arial"/>
              </a:rPr>
              <a:t>Las contraseñas ingresadas aquí son:</a:t>
            </a:r>
          </a:p>
          <a:p>
            <a:pPr algn="l">
              <a:buNone/>
            </a:pPr>
            <a:endParaRPr lang="es-ES" sz="2000" noProof="1" smtClean="0"/>
          </a:p>
          <a:p>
            <a:pPr marL="342900" indent="-342900" algn="l">
              <a:buFont typeface="Wingdings"/>
              <a:buChar char="§"/>
            </a:pPr>
            <a:r>
              <a:rPr lang="es-ES" sz="2400" b="1" i="0" noProof="1" smtClean="0">
                <a:solidFill>
                  <a:schemeClr val="tx1"/>
                </a:solidFill>
                <a:latin typeface="Arial"/>
              </a:rPr>
              <a:t>Contraseña de enable:</a:t>
            </a:r>
            <a:r>
              <a:rPr lang="es-ES" sz="2400" b="0" i="0" noProof="1" smtClean="0">
                <a:solidFill>
                  <a:schemeClr val="tx1"/>
                </a:solidFill>
                <a:latin typeface="Arial"/>
              </a:rPr>
              <a:t> limita el acceso al modo EXEC privilegiado.</a:t>
            </a:r>
          </a:p>
          <a:p>
            <a:pPr marL="342900" indent="-342900" algn="l">
              <a:buFont typeface="Wingdings"/>
              <a:buChar char="§"/>
            </a:pPr>
            <a:endParaRPr lang="es-ES" sz="2000" noProof="1" smtClean="0"/>
          </a:p>
          <a:p>
            <a:pPr marL="342900" indent="-342900" algn="l">
              <a:buFont typeface="Wingdings"/>
              <a:buChar char="§"/>
            </a:pPr>
            <a:r>
              <a:rPr lang="es-ES" sz="2400" b="1" i="0" noProof="1" smtClean="0">
                <a:solidFill>
                  <a:schemeClr val="tx1"/>
                </a:solidFill>
                <a:latin typeface="Arial"/>
              </a:rPr>
              <a:t>Contraseña secreta de enable:</a:t>
            </a:r>
            <a:r>
              <a:rPr lang="es-ES" sz="2400" b="0" i="0" noProof="1" smtClean="0">
                <a:solidFill>
                  <a:schemeClr val="tx1"/>
                </a:solidFill>
                <a:latin typeface="Arial"/>
              </a:rPr>
              <a:t> contraseña encriptada que limita el acceso al modo EXEC privilegiado.</a:t>
            </a:r>
          </a:p>
          <a:p>
            <a:pPr marL="342900" indent="-342900" algn="l">
              <a:buFont typeface="Wingdings"/>
              <a:buChar char="§"/>
            </a:pPr>
            <a:endParaRPr lang="es-ES" sz="2000" noProof="1" smtClean="0"/>
          </a:p>
          <a:p>
            <a:pPr marL="342900" indent="-342900" algn="l">
              <a:buFont typeface="Wingdings"/>
              <a:buChar char="§"/>
            </a:pPr>
            <a:r>
              <a:rPr lang="es-ES" sz="2400" b="1" i="0" noProof="1" smtClean="0">
                <a:solidFill>
                  <a:schemeClr val="tx1"/>
                </a:solidFill>
                <a:latin typeface="Arial"/>
              </a:rPr>
              <a:t>Contraseña de consola:</a:t>
            </a:r>
            <a:r>
              <a:rPr lang="es-ES" sz="2400" b="0" i="0" noProof="1" smtClean="0">
                <a:solidFill>
                  <a:schemeClr val="tx1"/>
                </a:solidFill>
                <a:latin typeface="Arial"/>
              </a:rPr>
              <a:t> limita el acceso a los dispositivos mediante la conexión de consola.</a:t>
            </a:r>
          </a:p>
          <a:p>
            <a:pPr marL="342900" indent="-342900" algn="l">
              <a:buFont typeface="Wingdings"/>
              <a:buChar char="§"/>
            </a:pPr>
            <a:endParaRPr lang="es-ES" sz="2000" noProof="1" smtClean="0"/>
          </a:p>
          <a:p>
            <a:pPr marL="342900" indent="-342900" algn="l">
              <a:buFont typeface="Wingdings"/>
              <a:buChar char="§"/>
            </a:pPr>
            <a:r>
              <a:rPr lang="es-ES" sz="2400" b="1" i="0" noProof="1" smtClean="0">
                <a:solidFill>
                  <a:schemeClr val="tx1"/>
                </a:solidFill>
                <a:latin typeface="Arial"/>
              </a:rPr>
              <a:t>Contraseña de VTY:</a:t>
            </a:r>
            <a:r>
              <a:rPr lang="es-ES" sz="2400" b="0" i="0" noProof="1" smtClean="0">
                <a:solidFill>
                  <a:schemeClr val="tx1"/>
                </a:solidFill>
                <a:latin typeface="Arial"/>
              </a:rPr>
              <a:t> limita el acceso a los dispositivos a través de Telnet.</a:t>
            </a:r>
            <a:endParaRPr lang="es-ES" sz="2400" b="0" i="0" noProof="1">
              <a:solidFill>
                <a:schemeClr val="tx1"/>
              </a:solidFill>
              <a:latin typeface="Arial"/>
            </a:endParaRPr>
          </a:p>
        </p:txBody>
      </p:sp>
      <p:sp>
        <p:nvSpPr>
          <p:cNvPr id="35844" name="Rectangle 1"/>
          <p:cNvSpPr>
            <a:spLocks noChangeArrowheads="1"/>
          </p:cNvSpPr>
          <p:nvPr/>
        </p:nvSpPr>
        <p:spPr bwMode="auto">
          <a:xfrm>
            <a:off x="587374" y="5945188"/>
            <a:ext cx="8318501"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l">
              <a:buNone/>
            </a:pPr>
            <a:r>
              <a:rPr lang="es-ES" sz="2400" b="1" i="0" noProof="1" smtClean="0">
                <a:solidFill>
                  <a:schemeClr val="tx1"/>
                </a:solidFill>
                <a:latin typeface="Arial"/>
                <a:ea typeface="+mn-ea"/>
                <a:cs typeface="+mn-cs"/>
              </a:rPr>
              <a:t>Nota:</a:t>
            </a:r>
            <a:r>
              <a:rPr lang="es-ES" sz="2400" b="0" i="0" noProof="1" smtClean="0">
                <a:solidFill>
                  <a:schemeClr val="tx1"/>
                </a:solidFill>
                <a:latin typeface="Arial"/>
                <a:ea typeface="+mn-ea"/>
                <a:cs typeface="+mn-cs"/>
              </a:rPr>
              <a:t> en la mayoría de las prácticas de laboratorio de este curso, se utilizan contraseñas simples como </a:t>
            </a:r>
            <a:r>
              <a:rPr lang="es-ES" sz="2400" b="1" i="0" noProof="1" smtClean="0">
                <a:solidFill>
                  <a:schemeClr val="tx1"/>
                </a:solidFill>
                <a:latin typeface="Arial"/>
                <a:ea typeface="+mn-ea"/>
                <a:cs typeface="+mn-cs"/>
              </a:rPr>
              <a:t>cisco</a:t>
            </a:r>
            <a:r>
              <a:rPr lang="es-ES" sz="2400" b="0" i="0" noProof="1" smtClean="0">
                <a:solidFill>
                  <a:schemeClr val="tx1"/>
                </a:solidFill>
                <a:latin typeface="Arial"/>
                <a:ea typeface="+mn-ea"/>
                <a:cs typeface="+mn-cs"/>
              </a:rPr>
              <a:t> o </a:t>
            </a:r>
            <a:r>
              <a:rPr lang="es-ES" sz="2400" b="1" i="0" noProof="1" smtClean="0">
                <a:solidFill>
                  <a:schemeClr val="tx1"/>
                </a:solidFill>
                <a:latin typeface="Arial"/>
                <a:ea typeface="+mn-ea"/>
                <a:cs typeface="+mn-cs"/>
              </a:rPr>
              <a:t>class</a:t>
            </a:r>
            <a:r>
              <a:rPr lang="es-ES" sz="2400" b="0" i="0" noProof="1" smtClean="0">
                <a:solidFill>
                  <a:schemeClr val="tx1"/>
                </a:solidFill>
                <a:latin typeface="Arial"/>
                <a:ea typeface="+mn-ea"/>
                <a:cs typeface="+mn-cs"/>
              </a:rPr>
              <a:t>.</a:t>
            </a:r>
            <a:endParaRPr lang="es-ES" sz="2400" b="0" i="0" noProof="1">
              <a:solidFill>
                <a:schemeClr val="tx1"/>
              </a:solidFill>
              <a:latin typeface="Arial"/>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92100" y="392113"/>
            <a:ext cx="8851900" cy="838200"/>
          </a:xfrm>
        </p:spPr>
        <p:txBody>
          <a:bodyPr/>
          <a:lstStyle/>
          <a:p>
            <a:pPr algn="l" defTabSz="814365">
              <a:spcBef>
                <a:spcPct val="0"/>
              </a:spcBef>
              <a:spcAft>
                <a:spcPct val="0"/>
              </a:spcAft>
              <a:buNone/>
            </a:pPr>
            <a:r>
              <a:rPr lang="es-ES" sz="1800" b="1" i="0" dirty="0" smtClean="0">
                <a:solidFill>
                  <a:srgbClr val="708CA1"/>
                </a:solidFill>
                <a:latin typeface="Arial"/>
                <a:cs typeface="Arial"/>
              </a:rPr>
              <a:t>Limitación del acceso a las configuraciones de los dispositivos</a:t>
            </a:r>
            <a:r>
              <a:rPr lang="es-ES" sz="3200" b="1" i="0" dirty="0" smtClean="0">
                <a:solidFill>
                  <a:srgbClr val="708CA1"/>
                </a:solidFill>
                <a:latin typeface="Arial"/>
              </a:rPr>
              <a:t/>
            </a:r>
            <a:br>
              <a:rPr lang="es-ES" sz="3200" b="1" i="0" dirty="0" smtClean="0">
                <a:solidFill>
                  <a:srgbClr val="708CA1"/>
                </a:solidFill>
                <a:latin typeface="Arial"/>
              </a:rPr>
            </a:br>
            <a:r>
              <a:rPr lang="es-ES" sz="3200" b="1" i="0" dirty="0" smtClean="0">
                <a:solidFill>
                  <a:srgbClr val="AAC1D8">
                    <a:lumMod val="75000"/>
                  </a:srgbClr>
                </a:solidFill>
                <a:latin typeface="Arial"/>
                <a:cs typeface="Arial"/>
              </a:rPr>
              <a:t>Protección del acceso a EXEC privilegiado</a:t>
            </a:r>
            <a:endParaRPr lang="es-ES" dirty="0">
              <a:solidFill>
                <a:schemeClr val="accent5">
                  <a:lumMod val="75000"/>
                </a:schemeClr>
              </a:solidFill>
              <a:cs typeface="Arial" pitchFamily="34" charset="0"/>
            </a:endParaRPr>
          </a:p>
        </p:txBody>
      </p:sp>
      <p:sp>
        <p:nvSpPr>
          <p:cNvPr id="36867" name="Rectangle 6"/>
          <p:cNvSpPr>
            <a:spLocks noGrp="1" noChangeArrowheads="1"/>
          </p:cNvSpPr>
          <p:nvPr>
            <p:ph idx="1"/>
          </p:nvPr>
        </p:nvSpPr>
        <p:spPr>
          <a:xfrm>
            <a:off x="1143000" y="1752600"/>
            <a:ext cx="6248400" cy="1371600"/>
          </a:xfrm>
        </p:spPr>
        <p:txBody>
          <a:bodyPr/>
          <a:lstStyle/>
          <a:p>
            <a:pPr marL="236555" indent="-236555" algn="l" defTabSz="814365">
              <a:lnSpc>
                <a:spcPct val="75000"/>
              </a:lnSpc>
              <a:spcBef>
                <a:spcPct val="50000"/>
              </a:spcBef>
              <a:spcAft>
                <a:spcPct val="0"/>
              </a:spcAft>
              <a:buClr>
                <a:srgbClr val="708CA1"/>
              </a:buClr>
              <a:buFont typeface="Wingdings"/>
              <a:buChar char="§"/>
            </a:pPr>
            <a:r>
              <a:rPr lang="es-ES" sz="2000" b="0" i="0" dirty="0" smtClean="0">
                <a:solidFill>
                  <a:srgbClr val="000000"/>
                </a:solidFill>
                <a:latin typeface="Arial"/>
                <a:ea typeface="+mn-ea"/>
                <a:cs typeface="Arial"/>
              </a:rPr>
              <a:t>Utilizar el comando </a:t>
            </a:r>
            <a:r>
              <a:rPr lang="es-ES" sz="2000" b="1" i="0" dirty="0" err="1" smtClean="0">
                <a:solidFill>
                  <a:srgbClr val="000000"/>
                </a:solidFill>
                <a:latin typeface="Arial"/>
                <a:ea typeface="+mn-ea"/>
                <a:cs typeface="Arial"/>
              </a:rPr>
              <a:t>enable</a:t>
            </a:r>
            <a:r>
              <a:rPr lang="es-ES" sz="2000" b="1" i="0" dirty="0" smtClean="0">
                <a:solidFill>
                  <a:srgbClr val="000000"/>
                </a:solidFill>
                <a:latin typeface="Arial"/>
                <a:ea typeface="+mn-ea"/>
                <a:cs typeface="Arial"/>
              </a:rPr>
              <a:t> </a:t>
            </a:r>
            <a:r>
              <a:rPr lang="es-ES" sz="2000" b="1" i="0" dirty="0" err="1" smtClean="0">
                <a:solidFill>
                  <a:srgbClr val="000000"/>
                </a:solidFill>
                <a:latin typeface="Arial"/>
                <a:ea typeface="+mn-ea"/>
                <a:cs typeface="Arial"/>
              </a:rPr>
              <a:t>secret</a:t>
            </a:r>
            <a:r>
              <a:rPr lang="es-ES" sz="2000" b="0" i="0" dirty="0" smtClean="0">
                <a:solidFill>
                  <a:srgbClr val="000000"/>
                </a:solidFill>
                <a:latin typeface="Arial"/>
                <a:ea typeface="+mn-ea"/>
                <a:cs typeface="Arial"/>
              </a:rPr>
              <a:t>, no el comando anterior </a:t>
            </a:r>
            <a:r>
              <a:rPr lang="es-ES" sz="2000" b="1" i="0" dirty="0" err="1" smtClean="0">
                <a:solidFill>
                  <a:srgbClr val="000000"/>
                </a:solidFill>
                <a:latin typeface="Arial"/>
                <a:ea typeface="+mn-ea"/>
                <a:cs typeface="Arial"/>
              </a:rPr>
              <a:t>enable</a:t>
            </a:r>
            <a:r>
              <a:rPr lang="es-ES" sz="2000" b="0" i="0" dirty="0" smtClean="0">
                <a:solidFill>
                  <a:srgbClr val="000000"/>
                </a:solidFill>
                <a:latin typeface="Arial"/>
                <a:ea typeface="+mn-ea"/>
                <a:cs typeface="Arial"/>
              </a:rPr>
              <a:t> </a:t>
            </a:r>
            <a:r>
              <a:rPr lang="es-ES" sz="2000" b="0" i="0" dirty="0" err="1" smtClean="0">
                <a:solidFill>
                  <a:srgbClr val="000000"/>
                </a:solidFill>
                <a:latin typeface="Arial"/>
                <a:ea typeface="+mn-ea"/>
                <a:cs typeface="Arial"/>
              </a:rPr>
              <a:t>password</a:t>
            </a:r>
            <a:r>
              <a:rPr lang="es-ES" sz="2000" b="0" i="0" dirty="0" smtClean="0">
                <a:solidFill>
                  <a:srgbClr val="000000"/>
                </a:solidFill>
                <a:latin typeface="Arial"/>
                <a:ea typeface="+mn-ea"/>
                <a:cs typeface="Arial"/>
              </a:rPr>
              <a:t>.</a:t>
            </a:r>
          </a:p>
          <a:p>
            <a:pPr marL="236555" indent="-236555" algn="l" defTabSz="814365">
              <a:lnSpc>
                <a:spcPct val="75000"/>
              </a:lnSpc>
              <a:spcBef>
                <a:spcPct val="50000"/>
              </a:spcBef>
              <a:spcAft>
                <a:spcPct val="0"/>
              </a:spcAft>
              <a:buClr>
                <a:srgbClr val="708CA1"/>
              </a:buClr>
              <a:buFont typeface="Wingdings"/>
              <a:buChar char="§"/>
            </a:pPr>
            <a:r>
              <a:rPr lang="es-ES" sz="2000" b="0" i="0" dirty="0" smtClean="0">
                <a:solidFill>
                  <a:srgbClr val="000000"/>
                </a:solidFill>
                <a:latin typeface="Arial"/>
                <a:ea typeface="+mn-ea"/>
                <a:cs typeface="Arial"/>
              </a:rPr>
              <a:t>El comando </a:t>
            </a:r>
            <a:r>
              <a:rPr lang="es-ES" sz="2000" b="1" i="0" dirty="0" err="1" smtClean="0">
                <a:solidFill>
                  <a:srgbClr val="000000"/>
                </a:solidFill>
                <a:latin typeface="Arial"/>
                <a:ea typeface="+mn-ea"/>
                <a:cs typeface="Arial"/>
              </a:rPr>
              <a:t>enable</a:t>
            </a:r>
            <a:r>
              <a:rPr lang="es-ES" sz="2000" b="1" i="0" dirty="0" smtClean="0">
                <a:solidFill>
                  <a:srgbClr val="000000"/>
                </a:solidFill>
                <a:latin typeface="Arial"/>
                <a:ea typeface="+mn-ea"/>
                <a:cs typeface="Arial"/>
              </a:rPr>
              <a:t> </a:t>
            </a:r>
            <a:r>
              <a:rPr lang="es-ES" sz="2000" b="1" i="0" dirty="0" err="1" smtClean="0">
                <a:solidFill>
                  <a:srgbClr val="000000"/>
                </a:solidFill>
                <a:latin typeface="Arial"/>
                <a:ea typeface="+mn-ea"/>
                <a:cs typeface="Arial"/>
              </a:rPr>
              <a:t>secret</a:t>
            </a:r>
            <a:r>
              <a:rPr lang="es-ES" sz="2000" b="0" i="0" dirty="0" smtClean="0">
                <a:solidFill>
                  <a:srgbClr val="000000"/>
                </a:solidFill>
                <a:latin typeface="Arial"/>
                <a:ea typeface="+mn-ea"/>
                <a:cs typeface="Arial"/>
              </a:rPr>
              <a:t> proporciona mayor seguridad porque la contraseña está </a:t>
            </a:r>
            <a:r>
              <a:rPr lang="es-ES" sz="2000" b="0" i="0" dirty="0" err="1" smtClean="0">
                <a:solidFill>
                  <a:srgbClr val="000000"/>
                </a:solidFill>
                <a:latin typeface="Arial"/>
                <a:ea typeface="+mn-ea"/>
                <a:cs typeface="Arial"/>
              </a:rPr>
              <a:t>encriptada</a:t>
            </a:r>
            <a:r>
              <a:rPr lang="es-ES" sz="2000" b="0" i="0" dirty="0" smtClean="0">
                <a:solidFill>
                  <a:srgbClr val="000000"/>
                </a:solidFill>
                <a:latin typeface="Arial"/>
                <a:ea typeface="+mn-ea"/>
                <a:cs typeface="Arial"/>
              </a:rPr>
              <a:t>.</a:t>
            </a:r>
            <a:endParaRPr lang="es-ES" sz="2000" b="0" i="0" dirty="0">
              <a:solidFill>
                <a:srgbClr val="000000"/>
              </a:solidFill>
              <a:latin typeface="Arial"/>
              <a:ea typeface="+mn-ea"/>
              <a:cs typeface="Arial"/>
            </a:endParaRPr>
          </a:p>
        </p:txBody>
      </p:sp>
      <p:pic>
        <p:nvPicPr>
          <p:cNvPr id="36868"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2906713"/>
            <a:ext cx="6858000" cy="3257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5538" y="1368425"/>
            <a:ext cx="6265862" cy="2554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
        <p:nvSpPr>
          <p:cNvPr id="35842" name="Rectangle 2"/>
          <p:cNvSpPr>
            <a:spLocks noGrp="1" noChangeArrowheads="1"/>
          </p:cNvSpPr>
          <p:nvPr>
            <p:ph type="title"/>
          </p:nvPr>
        </p:nvSpPr>
        <p:spPr>
          <a:xfrm>
            <a:off x="292100" y="392113"/>
            <a:ext cx="8851900" cy="838200"/>
          </a:xfrm>
        </p:spPr>
        <p:txBody>
          <a:bodyPr/>
          <a:lstStyle/>
          <a:p>
            <a:pPr algn="l" defTabSz="814365">
              <a:spcBef>
                <a:spcPct val="0"/>
              </a:spcBef>
              <a:spcAft>
                <a:spcPct val="0"/>
              </a:spcAft>
              <a:buNone/>
            </a:pPr>
            <a:r>
              <a:rPr lang="es-ES" sz="1800" b="1" i="0" noProof="1" smtClean="0">
                <a:solidFill>
                  <a:srgbClr val="708CA1"/>
                </a:solidFill>
                <a:latin typeface="Arial"/>
                <a:cs typeface="Arial"/>
              </a:rPr>
              <a:t>Limitación del acceso a las configuraciones de los dispositivos</a:t>
            </a:r>
            <a:r>
              <a:rPr lang="es-ES" sz="3200" b="1" i="0" noProof="1" smtClean="0">
                <a:solidFill>
                  <a:srgbClr val="708CA1"/>
                </a:solidFill>
                <a:latin typeface="Arial"/>
              </a:rPr>
              <a:t/>
            </a:r>
            <a:br>
              <a:rPr lang="es-ES" sz="3200" b="1" i="0" noProof="1" smtClean="0">
                <a:solidFill>
                  <a:srgbClr val="708CA1"/>
                </a:solidFill>
                <a:latin typeface="Arial"/>
              </a:rPr>
            </a:br>
            <a:r>
              <a:rPr lang="es-ES" sz="3200" b="1" i="0" noProof="1" smtClean="0">
                <a:solidFill>
                  <a:srgbClr val="AAC1D8">
                    <a:lumMod val="75000"/>
                  </a:srgbClr>
                </a:solidFill>
                <a:latin typeface="Arial"/>
                <a:cs typeface="Arial"/>
              </a:rPr>
              <a:t>Protección del acceso a EXEC del usuario</a:t>
            </a:r>
            <a:endParaRPr lang="es-ES" noProof="1">
              <a:solidFill>
                <a:schemeClr val="accent5">
                  <a:lumMod val="75000"/>
                </a:schemeClr>
              </a:solidFill>
              <a:cs typeface="Arial" pitchFamily="34" charset="0"/>
            </a:endParaRPr>
          </a:p>
        </p:txBody>
      </p:sp>
      <p:sp>
        <p:nvSpPr>
          <p:cNvPr id="4" name="TextBox 3"/>
          <p:cNvSpPr txBox="1"/>
          <p:nvPr/>
        </p:nvSpPr>
        <p:spPr>
          <a:xfrm>
            <a:off x="827088" y="3956050"/>
            <a:ext cx="7591425" cy="2917722"/>
          </a:xfrm>
          <a:prstGeom prst="rect">
            <a:avLst/>
          </a:prstGeom>
          <a:noFill/>
        </p:spPr>
        <p:txBody>
          <a:bodyPr>
            <a:spAutoFit/>
          </a:bodyPr>
          <a:lstStyle/>
          <a:p>
            <a:pPr marL="342900" indent="-342900" algn="l">
              <a:buFont typeface="Wingdings"/>
              <a:buChar char="§"/>
            </a:pPr>
            <a:r>
              <a:rPr lang="es-ES" sz="2000" b="0" i="0" noProof="1" smtClean="0">
                <a:solidFill>
                  <a:schemeClr val="tx1"/>
                </a:solidFill>
                <a:latin typeface="Arial"/>
              </a:rPr>
              <a:t>Se debe aportar seguridad al puerto de consola.</a:t>
            </a:r>
          </a:p>
          <a:p>
            <a:pPr marL="800100" lvl="1" indent="-342900" algn="l">
              <a:buFont typeface="Arial"/>
              <a:buChar char="•"/>
            </a:pPr>
            <a:r>
              <a:rPr lang="es-ES" sz="2000" b="0" i="0" noProof="1" smtClean="0">
                <a:solidFill>
                  <a:schemeClr val="tx1"/>
                </a:solidFill>
                <a:latin typeface="Arial"/>
              </a:rPr>
              <a:t>Así se reducen las posibilidades de que personal no autorizado conecte físicamente un cable al dispositivo y obtenga acceso a él.</a:t>
            </a:r>
          </a:p>
          <a:p>
            <a:pPr algn="l">
              <a:buNone/>
            </a:pPr>
            <a:endParaRPr lang="es-ES" sz="2000" noProof="1" smtClean="0"/>
          </a:p>
          <a:p>
            <a:pPr marL="342900" indent="-342900" algn="l">
              <a:buFont typeface="Wingdings"/>
              <a:buChar char="§"/>
            </a:pPr>
            <a:r>
              <a:rPr lang="es-ES" sz="2000" b="0" i="0" noProof="1" smtClean="0">
                <a:solidFill>
                  <a:schemeClr val="tx1"/>
                </a:solidFill>
                <a:latin typeface="Arial"/>
              </a:rPr>
              <a:t>Las líneas vty permiten el acceso a un dispositivo Cisco a través de Telnet.</a:t>
            </a:r>
          </a:p>
          <a:p>
            <a:pPr marL="800100" lvl="1" indent="-342900" algn="l">
              <a:buFont typeface="Arial"/>
              <a:buChar char="•"/>
            </a:pPr>
            <a:r>
              <a:rPr lang="es-ES" sz="2000" b="0" i="0" noProof="1" smtClean="0">
                <a:solidFill>
                  <a:schemeClr val="tx1"/>
                </a:solidFill>
                <a:latin typeface="Arial"/>
              </a:rPr>
              <a:t>La cantidad de líneas vty admitidas varía según el tipo de dispositivo y la versión de IOS.</a:t>
            </a:r>
          </a:p>
          <a:p>
            <a:pPr algn="l">
              <a:buNone/>
            </a:pPr>
            <a:endParaRPr lang="es-ES" noProof="1"/>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92100" y="392113"/>
            <a:ext cx="8851900" cy="838200"/>
          </a:xfrm>
        </p:spPr>
        <p:txBody>
          <a:bodyPr/>
          <a:lstStyle/>
          <a:p>
            <a:pPr algn="l" defTabSz="814365">
              <a:spcBef>
                <a:spcPct val="0"/>
              </a:spcBef>
              <a:spcAft>
                <a:spcPct val="0"/>
              </a:spcAft>
              <a:buNone/>
            </a:pPr>
            <a:r>
              <a:rPr lang="es-ES" sz="1800" b="1" i="0" noProof="1" smtClean="0">
                <a:solidFill>
                  <a:srgbClr val="708CA1"/>
                </a:solidFill>
                <a:latin typeface="Arial"/>
                <a:cs typeface="Arial"/>
              </a:rPr>
              <a:t>Limitación del acceso a las configuraciones de los dispositivos</a:t>
            </a:r>
            <a:r>
              <a:rPr lang="es-ES" sz="3200" b="1" i="0" noProof="1" smtClean="0">
                <a:solidFill>
                  <a:srgbClr val="708CA1"/>
                </a:solidFill>
                <a:latin typeface="Arial"/>
              </a:rPr>
              <a:t/>
            </a:r>
            <a:br>
              <a:rPr lang="es-ES" sz="3200" b="1" i="0" noProof="1" smtClean="0">
                <a:solidFill>
                  <a:srgbClr val="708CA1"/>
                </a:solidFill>
                <a:latin typeface="Arial"/>
              </a:rPr>
            </a:br>
            <a:r>
              <a:rPr lang="es-ES" sz="3200" b="1" i="0" spc="-80" noProof="1" smtClean="0">
                <a:solidFill>
                  <a:srgbClr val="AAC1D8">
                    <a:lumMod val="75000"/>
                  </a:srgbClr>
                </a:solidFill>
                <a:latin typeface="Arial"/>
                <a:cs typeface="Arial"/>
              </a:rPr>
              <a:t>Visualización de encriptación de contraseñas</a:t>
            </a:r>
            <a:endParaRPr lang="es-ES" spc="-80" noProof="1">
              <a:solidFill>
                <a:schemeClr val="accent5">
                  <a:lumMod val="75000"/>
                </a:schemeClr>
              </a:solidFill>
              <a:cs typeface="Arial" pitchFamily="34" charset="0"/>
            </a:endParaRPr>
          </a:p>
        </p:txBody>
      </p:sp>
      <p:pic>
        <p:nvPicPr>
          <p:cNvPr id="38915" name="Picture 2"/>
          <p:cNvPicPr>
            <a:picLocks noChangeAspect="1" noChangeArrowheads="1"/>
          </p:cNvPicPr>
          <p:nvPr/>
        </p:nvPicPr>
        <p:blipFill>
          <a:blip r:embed="rId3" cstate="print"/>
          <a:srcRect t="1374"/>
          <a:stretch>
            <a:fillRect/>
          </a:stretch>
        </p:blipFill>
        <p:spPr bwMode="auto">
          <a:xfrm>
            <a:off x="0" y="1698171"/>
            <a:ext cx="6894513" cy="44733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
        <p:nvSpPr>
          <p:cNvPr id="5" name="Rectangle 6"/>
          <p:cNvSpPr>
            <a:spLocks noGrp="1" noChangeArrowheads="1"/>
          </p:cNvSpPr>
          <p:nvPr>
            <p:ph idx="1"/>
          </p:nvPr>
        </p:nvSpPr>
        <p:spPr>
          <a:xfrm>
            <a:off x="6634163" y="1546225"/>
            <a:ext cx="2433637" cy="5340350"/>
          </a:xfrm>
        </p:spPr>
        <p:txBody>
          <a:bodyPr/>
          <a:lstStyle/>
          <a:p>
            <a:pPr marL="0" indent="0" algn="l" defTabSz="814365">
              <a:spcBef>
                <a:spcPct val="50000"/>
              </a:spcBef>
              <a:spcAft>
                <a:spcPct val="0"/>
              </a:spcAft>
              <a:buNone/>
            </a:pPr>
            <a:r>
              <a:rPr lang="es-ES" sz="1800" b="1" i="0" noProof="1" smtClean="0">
                <a:solidFill>
                  <a:srgbClr val="000000"/>
                </a:solidFill>
                <a:latin typeface="Arial"/>
                <a:cs typeface="Arial"/>
              </a:rPr>
              <a:t>service password-encryption</a:t>
            </a:r>
            <a:endParaRPr lang="es-ES" sz="1800" noProof="1" smtClean="0">
              <a:cs typeface="Arial" pitchFamily="34" charset="0"/>
            </a:endParaRPr>
          </a:p>
          <a:p>
            <a:pPr marL="236555" indent="-236555" algn="l" defTabSz="814365">
              <a:lnSpc>
                <a:spcPct val="75000"/>
              </a:lnSpc>
              <a:spcBef>
                <a:spcPct val="50000"/>
              </a:spcBef>
              <a:spcAft>
                <a:spcPct val="0"/>
              </a:spcAft>
              <a:buClr>
                <a:srgbClr val="708CA1"/>
              </a:buClr>
              <a:buFont typeface="Wingdings"/>
              <a:buChar char="§"/>
            </a:pPr>
            <a:r>
              <a:rPr lang="es-ES" sz="1800" b="0" i="0" noProof="1" smtClean="0">
                <a:solidFill>
                  <a:srgbClr val="000000"/>
                </a:solidFill>
                <a:latin typeface="Arial"/>
              </a:rPr>
              <a:t>Impide que las contraseñas aparezcan como texto no cifrado cuando se visualiza la configuración. </a:t>
            </a:r>
            <a:r>
              <a:rPr lang="es-ES" sz="1800" b="1" i="0" noProof="1" smtClean="0">
                <a:solidFill>
                  <a:srgbClr val="000000"/>
                </a:solidFill>
                <a:latin typeface="Arial"/>
              </a:rPr>
              <a:t> </a:t>
            </a:r>
          </a:p>
          <a:p>
            <a:pPr marL="236555" indent="-236555" algn="l" defTabSz="814365">
              <a:lnSpc>
                <a:spcPct val="75000"/>
              </a:lnSpc>
              <a:spcBef>
                <a:spcPct val="50000"/>
              </a:spcBef>
              <a:spcAft>
                <a:spcPct val="0"/>
              </a:spcAft>
              <a:buClr>
                <a:srgbClr val="708CA1"/>
              </a:buClr>
              <a:buFont typeface="Wingdings"/>
              <a:buChar char="§"/>
            </a:pPr>
            <a:r>
              <a:rPr lang="es-ES" sz="1800" b="0" i="0" noProof="1" smtClean="0">
                <a:solidFill>
                  <a:srgbClr val="000000"/>
                </a:solidFill>
                <a:latin typeface="Arial"/>
              </a:rPr>
              <a:t>El propósito de este comando es evitar que personas no autorizadas vean las contraseñas en el archivo de configuración.</a:t>
            </a:r>
          </a:p>
          <a:p>
            <a:pPr marL="236555" indent="-236555" algn="l" defTabSz="814365">
              <a:lnSpc>
                <a:spcPct val="75000"/>
              </a:lnSpc>
              <a:spcBef>
                <a:spcPct val="50000"/>
              </a:spcBef>
              <a:spcAft>
                <a:spcPct val="0"/>
              </a:spcAft>
              <a:buClr>
                <a:srgbClr val="708CA1"/>
              </a:buClr>
              <a:buFont typeface="Wingdings"/>
              <a:buChar char="§"/>
            </a:pPr>
            <a:r>
              <a:rPr lang="es-ES" sz="1800" b="0" i="0" noProof="1" smtClean="0">
                <a:solidFill>
                  <a:srgbClr val="000000"/>
                </a:solidFill>
                <a:latin typeface="Arial"/>
              </a:rPr>
              <a:t>Una vez que se aplica, cancelar el servicio de encriptación no revierte la encriptación.</a:t>
            </a:r>
            <a:endParaRPr lang="es-ES" altLang="ja-JP" sz="1800" noProof="1">
              <a:ea typeface="ＭＳ Ｐゴシック" pitchFamily="34" charset="-128"/>
            </a:endParaRP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81013" y="392113"/>
            <a:ext cx="8145462" cy="838200"/>
          </a:xfrm>
        </p:spPr>
        <p:txBody>
          <a:bodyPr/>
          <a:lstStyle/>
          <a:p>
            <a:pPr algn="l" defTabSz="814365">
              <a:spcBef>
                <a:spcPct val="0"/>
              </a:spcBef>
              <a:spcAft>
                <a:spcPct val="0"/>
              </a:spcAft>
              <a:buNone/>
            </a:pPr>
            <a:r>
              <a:rPr lang="es-ES" sz="1800" b="1" i="0" noProof="1" smtClean="0">
                <a:solidFill>
                  <a:srgbClr val="708CA1"/>
                </a:solidFill>
                <a:latin typeface="Arial"/>
                <a:ea typeface="+mj-ea"/>
              </a:rPr>
              <a:t>Limitación del acceso a las configuraciones de los dispositivos</a:t>
            </a:r>
            <a:r>
              <a:rPr lang="es-ES" sz="3200" b="1" i="0" noProof="1" smtClean="0">
                <a:solidFill>
                  <a:srgbClr val="708CA1"/>
                </a:solidFill>
                <a:latin typeface="Arial"/>
                <a:ea typeface="+mj-ea"/>
              </a:rPr>
              <a:t/>
            </a:r>
            <a:br>
              <a:rPr lang="es-ES" sz="3200" b="1" i="0" noProof="1" smtClean="0">
                <a:solidFill>
                  <a:srgbClr val="708CA1"/>
                </a:solidFill>
                <a:latin typeface="Arial"/>
                <a:ea typeface="+mj-ea"/>
              </a:rPr>
            </a:br>
            <a:r>
              <a:rPr lang="es-ES" sz="3200" b="1" i="0" noProof="1" smtClean="0">
                <a:solidFill>
                  <a:srgbClr val="AAC1D8">
                    <a:lumMod val="75000"/>
                  </a:srgbClr>
                </a:solidFill>
                <a:latin typeface="Arial"/>
                <a:ea typeface="+mj-ea"/>
                <a:cs typeface="Arial"/>
              </a:rPr>
              <a:t>Mensajes de aviso</a:t>
            </a:r>
            <a:endParaRPr lang="es-ES" sz="3200" b="1" i="0" noProof="1">
              <a:solidFill>
                <a:srgbClr val="AAC1D8">
                  <a:lumMod val="75000"/>
                </a:srgbClr>
              </a:solidFill>
              <a:latin typeface="Arial"/>
              <a:ea typeface="+mj-ea"/>
              <a:cs typeface="Arial"/>
            </a:endParaRPr>
          </a:p>
        </p:txBody>
      </p:sp>
      <p:sp>
        <p:nvSpPr>
          <p:cNvPr id="39939" name="Rectangle 6"/>
          <p:cNvSpPr>
            <a:spLocks noGrp="1" noChangeArrowheads="1"/>
          </p:cNvSpPr>
          <p:nvPr>
            <p:ph idx="1"/>
          </p:nvPr>
        </p:nvSpPr>
        <p:spPr>
          <a:xfrm>
            <a:off x="406401" y="1482725"/>
            <a:ext cx="3022600" cy="5122863"/>
          </a:xfrm>
        </p:spPr>
        <p:txBody>
          <a:bodyPr/>
          <a:lstStyle/>
          <a:p>
            <a:pPr marL="236555" indent="-236555" algn="l" defTabSz="814365">
              <a:lnSpc>
                <a:spcPct val="75000"/>
              </a:lnSpc>
              <a:spcBef>
                <a:spcPct val="50000"/>
              </a:spcBef>
              <a:spcAft>
                <a:spcPct val="0"/>
              </a:spcAft>
              <a:buClr>
                <a:srgbClr val="708CA1"/>
              </a:buClr>
              <a:buFont typeface="Wingdings"/>
              <a:buChar char="§"/>
            </a:pPr>
            <a:r>
              <a:rPr lang="es-ES" sz="2000" b="0" i="0" noProof="1" smtClean="0">
                <a:solidFill>
                  <a:srgbClr val="000000"/>
                </a:solidFill>
                <a:latin typeface="Arial"/>
                <a:cs typeface="Arial"/>
              </a:rPr>
              <a:t>Son una parte importante en los procesos legales en el caso de una demanda por ingreso no autorizado a un dispositivo.</a:t>
            </a:r>
          </a:p>
          <a:p>
            <a:pPr marL="236555" indent="-236555" algn="l" defTabSz="814365">
              <a:lnSpc>
                <a:spcPct val="75000"/>
              </a:lnSpc>
              <a:spcBef>
                <a:spcPct val="50000"/>
              </a:spcBef>
              <a:spcAft>
                <a:spcPct val="0"/>
              </a:spcAft>
              <a:buClr>
                <a:srgbClr val="708CA1"/>
              </a:buClr>
              <a:buFont typeface="Wingdings"/>
              <a:buChar char="§"/>
            </a:pPr>
            <a:r>
              <a:rPr lang="es-ES" sz="2000" b="0" i="0" noProof="1" smtClean="0">
                <a:solidFill>
                  <a:srgbClr val="000000"/>
                </a:solidFill>
                <a:latin typeface="Arial"/>
                <a:cs typeface="Arial"/>
              </a:rPr>
              <a:t>No es adecuado utilizar palabras que sugieran que “se invita” al usuario a iniciar sesión o que es “bienvenido”.</a:t>
            </a:r>
          </a:p>
          <a:p>
            <a:pPr marL="236555" indent="-236555" algn="l" defTabSz="814365">
              <a:lnSpc>
                <a:spcPct val="75000"/>
              </a:lnSpc>
              <a:spcBef>
                <a:spcPct val="50000"/>
              </a:spcBef>
              <a:spcAft>
                <a:spcPct val="0"/>
              </a:spcAft>
              <a:buClr>
                <a:srgbClr val="708CA1"/>
              </a:buClr>
              <a:buFont typeface="Wingdings"/>
              <a:buChar char="§"/>
            </a:pPr>
            <a:r>
              <a:rPr lang="es-ES" sz="2000" b="0" i="0" noProof="1" smtClean="0">
                <a:solidFill>
                  <a:srgbClr val="000000"/>
                </a:solidFill>
                <a:latin typeface="Arial"/>
                <a:cs typeface="Arial"/>
              </a:rPr>
              <a:t>Con frecuencia, se usa para notificaciones legales ya que se visualiza en todas las terminales conectadas.</a:t>
            </a:r>
          </a:p>
          <a:p>
            <a:pPr marL="236555" indent="-236555" algn="l" defTabSz="814365">
              <a:lnSpc>
                <a:spcPct val="75000"/>
              </a:lnSpc>
              <a:spcBef>
                <a:spcPct val="50000"/>
              </a:spcBef>
              <a:spcAft>
                <a:spcPct val="0"/>
              </a:spcAft>
              <a:buClr>
                <a:srgbClr val="708CA1"/>
              </a:buClr>
              <a:buFont typeface="Wingdings"/>
              <a:buChar char="§"/>
            </a:pPr>
            <a:endParaRPr lang="es-ES" altLang="ja-JP" sz="2000" noProof="1" smtClean="0">
              <a:ea typeface="ＭＳ Ｐゴシック" pitchFamily="34" charset="-128"/>
            </a:endParaRPr>
          </a:p>
        </p:txBody>
      </p:sp>
      <p:pic>
        <p:nvPicPr>
          <p:cNvPr id="39940" name="Picture 5"/>
          <p:cNvPicPr>
            <a:picLocks noChangeAspect="1" noChangeArrowheads="1"/>
          </p:cNvPicPr>
          <p:nvPr/>
        </p:nvPicPr>
        <p:blipFill>
          <a:blip r:embed="rId3" cstate="print"/>
          <a:stretch>
            <a:fillRect/>
          </a:stretch>
        </p:blipFill>
        <p:spPr bwMode="auto">
          <a:xfrm>
            <a:off x="3497263" y="1534984"/>
            <a:ext cx="5516562" cy="45516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03225" y="420688"/>
            <a:ext cx="8145463" cy="838200"/>
          </a:xfrm>
        </p:spPr>
        <p:txBody>
          <a:bodyPr/>
          <a:lstStyle/>
          <a:p>
            <a:pPr algn="l" defTabSz="814365">
              <a:spcBef>
                <a:spcPct val="0"/>
              </a:spcBef>
              <a:spcAft>
                <a:spcPct val="0"/>
              </a:spcAft>
              <a:buNone/>
            </a:pPr>
            <a:r>
              <a:rPr lang="es-ES" sz="1800" b="1" i="0" noProof="1" smtClean="0">
                <a:solidFill>
                  <a:srgbClr val="708CA1"/>
                </a:solidFill>
                <a:latin typeface="Arial"/>
                <a:ea typeface="+mj-ea"/>
              </a:rPr>
              <a:t>Cómo guardar configuraciones</a:t>
            </a:r>
            <a:r>
              <a:rPr lang="es-ES" sz="3200" b="1" i="0" noProof="1" smtClean="0">
                <a:solidFill>
                  <a:srgbClr val="708CA1"/>
                </a:solidFill>
                <a:latin typeface="Arial"/>
                <a:ea typeface="+mj-ea"/>
              </a:rPr>
              <a:t/>
            </a:r>
            <a:br>
              <a:rPr lang="es-ES" sz="3200" b="1" i="0" noProof="1" smtClean="0">
                <a:solidFill>
                  <a:srgbClr val="708CA1"/>
                </a:solidFill>
                <a:latin typeface="Arial"/>
                <a:ea typeface="+mj-ea"/>
              </a:rPr>
            </a:br>
            <a:r>
              <a:rPr lang="es-ES" sz="3200" b="1" i="0" noProof="1" smtClean="0">
                <a:solidFill>
                  <a:srgbClr val="AAC1D8">
                    <a:lumMod val="75000"/>
                  </a:srgbClr>
                </a:solidFill>
                <a:latin typeface="Arial"/>
                <a:ea typeface="+mj-ea"/>
                <a:cs typeface="Arial"/>
              </a:rPr>
              <a:t>Archivos de configuración</a:t>
            </a:r>
            <a:endParaRPr lang="es-ES" sz="3200" b="1" i="0" noProof="1">
              <a:solidFill>
                <a:srgbClr val="AAC1D8">
                  <a:lumMod val="75000"/>
                </a:srgbClr>
              </a:solidFill>
              <a:latin typeface="Arial"/>
              <a:ea typeface="+mj-ea"/>
              <a:cs typeface="Arial"/>
            </a:endParaRPr>
          </a:p>
        </p:txBody>
      </p:sp>
      <p:sp>
        <p:nvSpPr>
          <p:cNvPr id="36867" name="Rectangle 6"/>
          <p:cNvSpPr>
            <a:spLocks noGrp="1" noChangeArrowheads="1"/>
          </p:cNvSpPr>
          <p:nvPr>
            <p:ph idx="1"/>
          </p:nvPr>
        </p:nvSpPr>
        <p:spPr>
          <a:xfrm>
            <a:off x="5630863" y="1146175"/>
            <a:ext cx="3324225" cy="5232400"/>
          </a:xfrm>
        </p:spPr>
        <p:txBody>
          <a:bodyPr/>
          <a:lstStyle/>
          <a:p>
            <a:pPr marL="236555" indent="-236555" algn="l" defTabSz="814365">
              <a:spcBef>
                <a:spcPct val="50000"/>
              </a:spcBef>
              <a:spcAft>
                <a:spcPct val="0"/>
              </a:spcAft>
              <a:buClr>
                <a:srgbClr val="708CA1"/>
              </a:buClr>
              <a:buFont typeface="Wingdings"/>
              <a:buChar char="§"/>
            </a:pPr>
            <a:r>
              <a:rPr lang="es-ES" sz="2000" b="0" i="0" noProof="1" smtClean="0">
                <a:solidFill>
                  <a:srgbClr val="000000"/>
                </a:solidFill>
                <a:latin typeface="Arial"/>
                <a:cs typeface="Arial"/>
              </a:rPr>
              <a:t>Switch# </a:t>
            </a:r>
            <a:r>
              <a:rPr lang="es-ES" sz="2000" b="1" i="0" noProof="1" smtClean="0">
                <a:solidFill>
                  <a:srgbClr val="000000"/>
                </a:solidFill>
                <a:latin typeface="Arial"/>
                <a:cs typeface="Arial"/>
              </a:rPr>
              <a:t>reload</a:t>
            </a:r>
            <a:endParaRPr lang="es-ES" sz="2000" noProof="1" smtClean="0">
              <a:cs typeface="Arial" pitchFamily="34" charset="0"/>
            </a:endParaRPr>
          </a:p>
          <a:p>
            <a:pPr marL="465155" lvl="1" indent="-22220" algn="l" defTabSz="814365">
              <a:spcBef>
                <a:spcPct val="35000"/>
              </a:spcBef>
              <a:spcAft>
                <a:spcPct val="0"/>
              </a:spcAft>
              <a:buNone/>
            </a:pPr>
            <a:r>
              <a:rPr lang="es-ES" sz="1600" b="0" i="0" noProof="1" smtClean="0">
                <a:solidFill>
                  <a:srgbClr val="000000"/>
                </a:solidFill>
                <a:latin typeface="Arial"/>
                <a:ea typeface="+mn-ea"/>
                <a:cs typeface="Arial"/>
              </a:rPr>
              <a:t>System configuration has been modified. Save? [yes/no]: </a:t>
            </a:r>
            <a:r>
              <a:rPr lang="es-ES" sz="1600" b="1" i="0" noProof="1" smtClean="0">
                <a:solidFill>
                  <a:srgbClr val="000000"/>
                </a:solidFill>
                <a:latin typeface="Arial"/>
                <a:ea typeface="+mn-ea"/>
                <a:cs typeface="Arial"/>
              </a:rPr>
              <a:t>n</a:t>
            </a:r>
            <a:endParaRPr lang="es-ES" sz="1600" noProof="1" smtClean="0">
              <a:cs typeface="Arial" pitchFamily="34" charset="0"/>
            </a:endParaRPr>
          </a:p>
          <a:p>
            <a:pPr marL="465155" lvl="1" indent="-7955" algn="l" defTabSz="814365">
              <a:spcBef>
                <a:spcPct val="35000"/>
              </a:spcBef>
              <a:spcAft>
                <a:spcPct val="0"/>
              </a:spcAft>
              <a:buNone/>
            </a:pPr>
            <a:r>
              <a:rPr lang="es-ES" sz="1600" b="0" i="0" noProof="1" smtClean="0">
                <a:solidFill>
                  <a:srgbClr val="000000"/>
                </a:solidFill>
                <a:latin typeface="Arial"/>
                <a:ea typeface="+mn-ea"/>
                <a:cs typeface="Arial"/>
              </a:rPr>
              <a:t>Proceed with reload? [confirm]</a:t>
            </a:r>
          </a:p>
          <a:p>
            <a:pPr marL="236555" indent="-236555" algn="l" defTabSz="814365">
              <a:lnSpc>
                <a:spcPct val="75000"/>
              </a:lnSpc>
              <a:spcBef>
                <a:spcPct val="50000"/>
              </a:spcBef>
              <a:spcAft>
                <a:spcPct val="0"/>
              </a:spcAft>
              <a:buClr>
                <a:srgbClr val="708CA1"/>
              </a:buClr>
              <a:buFont typeface="Wingdings"/>
              <a:buChar char="§"/>
            </a:pPr>
            <a:r>
              <a:rPr lang="es-ES" sz="2000" b="0" i="0" noProof="1" smtClean="0">
                <a:solidFill>
                  <a:srgbClr val="000000"/>
                </a:solidFill>
                <a:latin typeface="Arial"/>
                <a:cs typeface="Arial"/>
              </a:rPr>
              <a:t>La configuración de inicio se elimina utilizando el comando </a:t>
            </a:r>
            <a:r>
              <a:rPr lang="es-ES" sz="2000" b="1" i="0" noProof="1" smtClean="0">
                <a:solidFill>
                  <a:srgbClr val="000000"/>
                </a:solidFill>
                <a:latin typeface="Arial"/>
                <a:cs typeface="Arial"/>
              </a:rPr>
              <a:t>erase startup-config</a:t>
            </a:r>
            <a:r>
              <a:rPr lang="es-ES" sz="2000" b="0" i="0" noProof="1" smtClean="0">
                <a:solidFill>
                  <a:srgbClr val="000000"/>
                </a:solidFill>
                <a:latin typeface="Arial"/>
                <a:cs typeface="Arial"/>
              </a:rPr>
              <a:t>.</a:t>
            </a:r>
            <a:endParaRPr lang="es-ES" sz="2000" noProof="1" smtClean="0">
              <a:cs typeface="Arial" pitchFamily="34" charset="0"/>
            </a:endParaRPr>
          </a:p>
          <a:p>
            <a:pPr marL="338145" lvl="1" indent="0" algn="l" defTabSz="814365">
              <a:lnSpc>
                <a:spcPct val="75000"/>
              </a:lnSpc>
              <a:spcBef>
                <a:spcPct val="35000"/>
              </a:spcBef>
              <a:spcAft>
                <a:spcPct val="0"/>
              </a:spcAft>
              <a:buNone/>
            </a:pPr>
            <a:r>
              <a:rPr lang="es-ES" sz="1600" b="0" i="0" noProof="1" smtClean="0">
                <a:solidFill>
                  <a:srgbClr val="000000"/>
                </a:solidFill>
                <a:latin typeface="Arial"/>
                <a:ea typeface="+mn-ea"/>
                <a:cs typeface="Arial"/>
              </a:rPr>
              <a:t>Switch# </a:t>
            </a:r>
            <a:r>
              <a:rPr lang="es-ES" sz="1600" b="1" i="0" noProof="1" smtClean="0">
                <a:solidFill>
                  <a:srgbClr val="000000"/>
                </a:solidFill>
                <a:latin typeface="Arial"/>
                <a:ea typeface="+mn-ea"/>
                <a:cs typeface="Arial"/>
              </a:rPr>
              <a:t>erase startup-config</a:t>
            </a:r>
            <a:endParaRPr lang="es-ES" sz="1600" b="1" noProof="1" smtClean="0">
              <a:cs typeface="Arial" pitchFamily="34" charset="0"/>
            </a:endParaRPr>
          </a:p>
          <a:p>
            <a:pPr marL="236555" indent="-236555" algn="l" defTabSz="814365">
              <a:spcBef>
                <a:spcPct val="50000"/>
              </a:spcBef>
              <a:spcAft>
                <a:spcPct val="0"/>
              </a:spcAft>
              <a:buClr>
                <a:srgbClr val="708CA1"/>
              </a:buClr>
              <a:buFont typeface="Wingdings"/>
              <a:buChar char="§"/>
            </a:pPr>
            <a:r>
              <a:rPr lang="es-ES" sz="2000" b="0" i="0" noProof="1" smtClean="0">
                <a:solidFill>
                  <a:srgbClr val="000000"/>
                </a:solidFill>
                <a:latin typeface="Arial"/>
                <a:cs typeface="Arial"/>
              </a:rPr>
              <a:t>En un switch, también se debe emitir el comando </a:t>
            </a:r>
            <a:r>
              <a:rPr lang="es-ES" sz="2000" b="1" i="0" noProof="1" smtClean="0">
                <a:solidFill>
                  <a:srgbClr val="000000"/>
                </a:solidFill>
                <a:latin typeface="Arial"/>
                <a:cs typeface="Arial"/>
              </a:rPr>
              <a:t>delete vlan.dat</a:t>
            </a:r>
            <a:r>
              <a:rPr lang="es-ES" sz="2000" b="0" i="0" noProof="1" smtClean="0">
                <a:solidFill>
                  <a:srgbClr val="000000"/>
                </a:solidFill>
                <a:latin typeface="Arial"/>
                <a:cs typeface="Arial"/>
              </a:rPr>
              <a:t>. </a:t>
            </a:r>
            <a:endParaRPr lang="es-ES" sz="2000" noProof="1" smtClean="0">
              <a:cs typeface="Arial" pitchFamily="34" charset="0"/>
            </a:endParaRPr>
          </a:p>
          <a:p>
            <a:pPr marL="574700" lvl="1" indent="-117500" algn="l" defTabSz="814365">
              <a:spcBef>
                <a:spcPct val="35000"/>
              </a:spcBef>
              <a:spcAft>
                <a:spcPct val="0"/>
              </a:spcAft>
              <a:buNone/>
            </a:pPr>
            <a:r>
              <a:rPr lang="es-ES" sz="1600" b="0" i="0" noProof="1" smtClean="0">
                <a:solidFill>
                  <a:srgbClr val="000000"/>
                </a:solidFill>
                <a:latin typeface="Arial"/>
                <a:ea typeface="+mn-ea"/>
                <a:cs typeface="Arial"/>
              </a:rPr>
              <a:t>Switch# </a:t>
            </a:r>
            <a:r>
              <a:rPr lang="es-ES" sz="1600" b="1" i="0" noProof="1" smtClean="0">
                <a:solidFill>
                  <a:srgbClr val="000000"/>
                </a:solidFill>
                <a:latin typeface="Arial"/>
                <a:ea typeface="+mn-ea"/>
                <a:cs typeface="Arial"/>
              </a:rPr>
              <a:t>delete vlan.dat</a:t>
            </a:r>
            <a:r>
              <a:rPr lang="es-ES" sz="1600" b="0" i="0" noProof="1" smtClean="0">
                <a:solidFill>
                  <a:srgbClr val="000000"/>
                </a:solidFill>
                <a:latin typeface="Arial"/>
                <a:ea typeface="+mn-ea"/>
                <a:cs typeface="Arial"/>
              </a:rPr>
              <a:t> </a:t>
            </a:r>
          </a:p>
          <a:p>
            <a:pPr marL="574700" lvl="1" indent="-117500" algn="l" defTabSz="814365">
              <a:spcBef>
                <a:spcPct val="35000"/>
              </a:spcBef>
              <a:spcAft>
                <a:spcPct val="0"/>
              </a:spcAft>
              <a:buNone/>
            </a:pPr>
            <a:r>
              <a:rPr lang="es-ES" sz="1600" b="0" i="0" noProof="1" smtClean="0">
                <a:solidFill>
                  <a:srgbClr val="000000"/>
                </a:solidFill>
                <a:latin typeface="Arial"/>
                <a:ea typeface="+mn-ea"/>
                <a:cs typeface="Arial"/>
              </a:rPr>
              <a:t>Delete filename [vlan.dat]?</a:t>
            </a:r>
          </a:p>
          <a:p>
            <a:pPr marL="465155" lvl="1" indent="-7955" algn="l" defTabSz="814365">
              <a:spcBef>
                <a:spcPct val="35000"/>
              </a:spcBef>
              <a:spcAft>
                <a:spcPct val="0"/>
              </a:spcAft>
              <a:buNone/>
            </a:pPr>
            <a:r>
              <a:rPr lang="es-ES" sz="1600" b="0" i="0" noProof="1" smtClean="0">
                <a:solidFill>
                  <a:srgbClr val="000000"/>
                </a:solidFill>
                <a:latin typeface="Arial"/>
                <a:ea typeface="+mn-ea"/>
                <a:cs typeface="Arial"/>
              </a:rPr>
              <a:t>Delete flash:vlan.dat? [confirm]</a:t>
            </a:r>
          </a:p>
          <a:p>
            <a:pPr marL="381030" indent="-381030" algn="l" defTabSz="814365">
              <a:lnSpc>
                <a:spcPct val="75000"/>
              </a:lnSpc>
              <a:spcBef>
                <a:spcPct val="50000"/>
              </a:spcBef>
              <a:spcAft>
                <a:spcPct val="0"/>
              </a:spcAft>
              <a:buNone/>
            </a:pPr>
            <a:endParaRPr lang="es-ES" sz="2000" noProof="1" smtClean="0"/>
          </a:p>
        </p:txBody>
      </p:sp>
      <p:pic>
        <p:nvPicPr>
          <p:cNvPr id="40964" name="Picture 5"/>
          <p:cNvPicPr>
            <a:picLocks noChangeAspect="1" noChangeArrowheads="1"/>
          </p:cNvPicPr>
          <p:nvPr/>
        </p:nvPicPr>
        <p:blipFill>
          <a:blip r:embed="rId3" cstate="print"/>
          <a:stretch>
            <a:fillRect/>
          </a:stretch>
        </p:blipFill>
        <p:spPr bwMode="auto">
          <a:xfrm>
            <a:off x="299564" y="1404938"/>
            <a:ext cx="5163497" cy="4632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6725" y="377825"/>
            <a:ext cx="8145463" cy="838200"/>
          </a:xfrm>
        </p:spPr>
        <p:txBody>
          <a:bodyPr/>
          <a:lstStyle/>
          <a:p>
            <a:pPr algn="l" defTabSz="814365">
              <a:spcBef>
                <a:spcPct val="0"/>
              </a:spcBef>
              <a:spcAft>
                <a:spcPct val="0"/>
              </a:spcAft>
              <a:buNone/>
            </a:pPr>
            <a:r>
              <a:rPr lang="es-ES" sz="1800" b="1" i="0" noProof="1" smtClean="0">
                <a:solidFill>
                  <a:srgbClr val="708CA1"/>
                </a:solidFill>
                <a:latin typeface="Arial"/>
                <a:ea typeface="+mj-ea"/>
              </a:rPr>
              <a:t>Cómo guardar configuraciones</a:t>
            </a:r>
            <a:r>
              <a:rPr lang="es-ES" sz="3200" b="1" i="0" noProof="1" smtClean="0">
                <a:solidFill>
                  <a:srgbClr val="708CA1"/>
                </a:solidFill>
                <a:latin typeface="Arial"/>
                <a:ea typeface="+mj-ea"/>
              </a:rPr>
              <a:t/>
            </a:r>
            <a:br>
              <a:rPr lang="es-ES" sz="3200" b="1" i="0" noProof="1" smtClean="0">
                <a:solidFill>
                  <a:srgbClr val="708CA1"/>
                </a:solidFill>
                <a:latin typeface="Arial"/>
                <a:ea typeface="+mj-ea"/>
              </a:rPr>
            </a:br>
            <a:r>
              <a:rPr lang="es-ES" sz="3200" b="1" i="0" noProof="1" smtClean="0">
                <a:solidFill>
                  <a:srgbClr val="AAC1D8">
                    <a:lumMod val="75000"/>
                  </a:srgbClr>
                </a:solidFill>
                <a:latin typeface="Arial"/>
                <a:ea typeface="+mj-ea"/>
                <a:cs typeface="Arial"/>
              </a:rPr>
              <a:t>Captura de texto</a:t>
            </a:r>
            <a:endParaRPr lang="es-ES" sz="3200" b="1" i="0" noProof="1">
              <a:solidFill>
                <a:srgbClr val="AAC1D8">
                  <a:lumMod val="75000"/>
                </a:srgbClr>
              </a:solidFill>
              <a:latin typeface="Arial"/>
              <a:ea typeface="+mj-ea"/>
              <a:cs typeface="Arial"/>
            </a:endParaRPr>
          </a:p>
        </p:txBody>
      </p:sp>
      <p:pic>
        <p:nvPicPr>
          <p:cNvPr id="41987" name="Picture 4"/>
          <p:cNvPicPr>
            <a:picLocks noChangeAspect="1" noChangeArrowheads="1"/>
          </p:cNvPicPr>
          <p:nvPr/>
        </p:nvPicPr>
        <p:blipFill>
          <a:blip r:embed="rId3" cstate="print"/>
          <a:stretch>
            <a:fillRect/>
          </a:stretch>
        </p:blipFill>
        <p:spPr bwMode="auto">
          <a:xfrm>
            <a:off x="301625" y="1758496"/>
            <a:ext cx="4346575" cy="3922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41988" name="Picture 5"/>
          <p:cNvPicPr>
            <a:picLocks noChangeAspect="1" noChangeArrowheads="1"/>
          </p:cNvPicPr>
          <p:nvPr/>
        </p:nvPicPr>
        <p:blipFill>
          <a:blip r:embed="rId4" cstate="print"/>
          <a:stretch>
            <a:fillRect/>
          </a:stretch>
        </p:blipFill>
        <p:spPr bwMode="auto">
          <a:xfrm>
            <a:off x="4713605" y="1758496"/>
            <a:ext cx="3987165" cy="3611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54038" y="784225"/>
            <a:ext cx="8145462" cy="838200"/>
          </a:xfrm>
        </p:spPr>
        <p:txBody>
          <a:bodyPr/>
          <a:lstStyle/>
          <a:p>
            <a:pPr algn="ctr" defTabSz="814365">
              <a:spcBef>
                <a:spcPct val="0"/>
              </a:spcBef>
              <a:spcAft>
                <a:spcPct val="0"/>
              </a:spcAft>
              <a:buNone/>
            </a:pPr>
            <a:r>
              <a:rPr lang="es-ES" sz="3200" b="1" i="0" dirty="0" smtClean="0">
                <a:solidFill>
                  <a:srgbClr val="AAC1D8">
                    <a:lumMod val="75000"/>
                  </a:srgbClr>
                </a:solidFill>
                <a:latin typeface="Arial"/>
                <a:ea typeface="+mj-ea"/>
                <a:cs typeface="Arial"/>
              </a:rPr>
              <a:t>2.3 Esquemas de direcciones</a:t>
            </a:r>
            <a:endParaRPr lang="es-ES" sz="3200" b="1" i="0" dirty="0">
              <a:solidFill>
                <a:srgbClr val="AAC1D8">
                  <a:lumMod val="75000"/>
                </a:srgbClr>
              </a:solidFill>
              <a:latin typeface="Arial"/>
              <a:ea typeface="+mj-ea"/>
              <a:cs typeface="Arial"/>
            </a:endParaRP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09575" y="377825"/>
            <a:ext cx="8145463" cy="838200"/>
          </a:xfrm>
        </p:spPr>
        <p:txBody>
          <a:bodyPr/>
          <a:lstStyle/>
          <a:p>
            <a:pPr algn="l" defTabSz="814365">
              <a:spcBef>
                <a:spcPct val="0"/>
              </a:spcBef>
              <a:spcAft>
                <a:spcPct val="0"/>
              </a:spcAft>
              <a:buNone/>
            </a:pPr>
            <a:r>
              <a:rPr lang="es-ES" sz="1800" b="1" i="0" noProof="1" smtClean="0">
                <a:solidFill>
                  <a:srgbClr val="708CA1"/>
                </a:solidFill>
                <a:latin typeface="Arial"/>
                <a:ea typeface="+mj-ea"/>
              </a:rPr>
              <a:t>Puertos y direcciones</a:t>
            </a:r>
            <a:r>
              <a:rPr lang="es-ES" sz="3200" b="1" i="0" noProof="1" smtClean="0">
                <a:solidFill>
                  <a:srgbClr val="708CA1"/>
                </a:solidFill>
                <a:latin typeface="Arial"/>
                <a:ea typeface="+mj-ea"/>
              </a:rPr>
              <a:t/>
            </a:r>
            <a:br>
              <a:rPr lang="es-ES" sz="3200" b="1" i="0" noProof="1" smtClean="0">
                <a:solidFill>
                  <a:srgbClr val="708CA1"/>
                </a:solidFill>
                <a:latin typeface="Arial"/>
                <a:ea typeface="+mj-ea"/>
              </a:rPr>
            </a:br>
            <a:r>
              <a:rPr lang="es-ES" sz="3200" b="1" i="0" noProof="1" smtClean="0">
                <a:solidFill>
                  <a:srgbClr val="AAC1D8">
                    <a:lumMod val="75000"/>
                  </a:srgbClr>
                </a:solidFill>
                <a:latin typeface="Arial"/>
                <a:ea typeface="+mj-ea"/>
                <a:cs typeface="Arial"/>
              </a:rPr>
              <a:t>Direccionamiento IP en gran escala</a:t>
            </a:r>
            <a:endParaRPr lang="es-ES" sz="3200" b="1" i="0" noProof="1">
              <a:solidFill>
                <a:srgbClr val="AAC1D8">
                  <a:lumMod val="75000"/>
                </a:srgbClr>
              </a:solidFill>
              <a:latin typeface="Arial"/>
              <a:ea typeface="+mj-ea"/>
              <a:cs typeface="Arial"/>
            </a:endParaRPr>
          </a:p>
        </p:txBody>
      </p:sp>
      <p:sp>
        <p:nvSpPr>
          <p:cNvPr id="44035" name="Rectangle 6"/>
          <p:cNvSpPr>
            <a:spLocks noGrp="1" noChangeArrowheads="1"/>
          </p:cNvSpPr>
          <p:nvPr>
            <p:ph idx="1"/>
          </p:nvPr>
        </p:nvSpPr>
        <p:spPr>
          <a:xfrm>
            <a:off x="452437" y="1449388"/>
            <a:ext cx="3405187" cy="5153025"/>
          </a:xfrm>
        </p:spPr>
        <p:txBody>
          <a:bodyPr/>
          <a:lstStyle/>
          <a:p>
            <a:pPr marL="236555" indent="-236555" algn="l" defTabSz="814365">
              <a:lnSpc>
                <a:spcPct val="75000"/>
              </a:lnSpc>
              <a:spcBef>
                <a:spcPct val="50000"/>
              </a:spcBef>
              <a:spcAft>
                <a:spcPct val="0"/>
              </a:spcAft>
              <a:buClr>
                <a:srgbClr val="708CA1"/>
              </a:buClr>
              <a:buFont typeface="Wingdings"/>
              <a:buChar char="§"/>
            </a:pPr>
            <a:r>
              <a:rPr lang="es-ES" sz="2000" b="0" i="0" noProof="1" smtClean="0">
                <a:solidFill>
                  <a:srgbClr val="000000"/>
                </a:solidFill>
                <a:latin typeface="Arial"/>
                <a:cs typeface="Arial"/>
              </a:rPr>
              <a:t>Cada dispositivo final en una red se debe configurar con una dirección IP.</a:t>
            </a:r>
          </a:p>
          <a:p>
            <a:pPr marL="236555" indent="-236555" algn="l" defTabSz="814365">
              <a:lnSpc>
                <a:spcPct val="75000"/>
              </a:lnSpc>
              <a:spcBef>
                <a:spcPct val="50000"/>
              </a:spcBef>
              <a:spcAft>
                <a:spcPct val="0"/>
              </a:spcAft>
              <a:buClr>
                <a:srgbClr val="708CA1"/>
              </a:buClr>
              <a:buFont typeface="Wingdings"/>
              <a:buChar char="§"/>
            </a:pPr>
            <a:r>
              <a:rPr lang="es-ES" sz="2000" b="0" i="0" noProof="1" smtClean="0">
                <a:solidFill>
                  <a:srgbClr val="000000"/>
                </a:solidFill>
                <a:latin typeface="Arial"/>
              </a:rPr>
              <a:t>La estructura de direcciones IPv4 se denomina</a:t>
            </a:r>
            <a:r>
              <a:rPr lang="es-ES" sz="2000" b="0" i="1" noProof="1" smtClean="0">
                <a:solidFill>
                  <a:srgbClr val="000000"/>
                </a:solidFill>
                <a:latin typeface="Arial"/>
              </a:rPr>
              <a:t> decimal punteada.</a:t>
            </a:r>
          </a:p>
          <a:p>
            <a:pPr marL="236555" indent="-236555" algn="l" defTabSz="814365">
              <a:lnSpc>
                <a:spcPct val="75000"/>
              </a:lnSpc>
              <a:spcBef>
                <a:spcPct val="50000"/>
              </a:spcBef>
              <a:spcAft>
                <a:spcPct val="0"/>
              </a:spcAft>
              <a:buClr>
                <a:srgbClr val="708CA1"/>
              </a:buClr>
              <a:buFont typeface="Wingdings"/>
              <a:buChar char="§"/>
            </a:pPr>
            <a:r>
              <a:rPr lang="es-ES" sz="2000" b="0" i="0" noProof="1" smtClean="0">
                <a:solidFill>
                  <a:srgbClr val="000000"/>
                </a:solidFill>
                <a:latin typeface="Arial"/>
              </a:rPr>
              <a:t>La dirección IP se muestra en notación decimal, con cuatro números decimales entre 0 y 255.</a:t>
            </a:r>
          </a:p>
          <a:p>
            <a:pPr marL="236555" indent="-236555" algn="l" defTabSz="814365">
              <a:lnSpc>
                <a:spcPct val="75000"/>
              </a:lnSpc>
              <a:spcBef>
                <a:spcPct val="50000"/>
              </a:spcBef>
              <a:spcAft>
                <a:spcPct val="0"/>
              </a:spcAft>
              <a:buClr>
                <a:srgbClr val="708CA1"/>
              </a:buClr>
              <a:buFont typeface="Wingdings"/>
              <a:buChar char="§"/>
            </a:pPr>
            <a:r>
              <a:rPr lang="es-ES" sz="2000" b="0" i="0" noProof="1" smtClean="0">
                <a:solidFill>
                  <a:srgbClr val="000000"/>
                </a:solidFill>
                <a:latin typeface="Arial"/>
              </a:rPr>
              <a:t>Con la dirección IP, también se necesita una máscara de subred.</a:t>
            </a:r>
          </a:p>
          <a:p>
            <a:pPr marL="236555" indent="-236555" algn="l" defTabSz="814365">
              <a:lnSpc>
                <a:spcPct val="75000"/>
              </a:lnSpc>
              <a:spcBef>
                <a:spcPct val="50000"/>
              </a:spcBef>
              <a:spcAft>
                <a:spcPct val="0"/>
              </a:spcAft>
              <a:buClr>
                <a:srgbClr val="708CA1"/>
              </a:buClr>
              <a:buFont typeface="Wingdings"/>
              <a:buChar char="§"/>
            </a:pPr>
            <a:r>
              <a:rPr lang="es-ES" sz="2000" b="0" i="0" noProof="1" smtClean="0">
                <a:solidFill>
                  <a:srgbClr val="000000"/>
                </a:solidFill>
                <a:latin typeface="Arial"/>
              </a:rPr>
              <a:t>Las direcciones IP se pueden asignar tanto a puertos físicos como a interfaces virtuales.</a:t>
            </a:r>
            <a:endParaRPr lang="es-ES" altLang="ja-JP" sz="2000" noProof="1" smtClean="0">
              <a:ea typeface="ＭＳ Ｐゴシック" pitchFamily="34" charset="-128"/>
              <a:cs typeface="Arial" charset="0"/>
            </a:endParaRPr>
          </a:p>
        </p:txBody>
      </p:sp>
      <p:pic>
        <p:nvPicPr>
          <p:cNvPr id="4403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0975" y="1189038"/>
            <a:ext cx="4918075" cy="541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52514" y="1198563"/>
            <a:ext cx="7243762" cy="838200"/>
          </a:xfrm>
        </p:spPr>
        <p:txBody>
          <a:bodyPr/>
          <a:lstStyle/>
          <a:p>
            <a:pPr algn="ctr" defTabSz="814365">
              <a:spcBef>
                <a:spcPct val="0"/>
              </a:spcBef>
              <a:spcAft>
                <a:spcPct val="0"/>
              </a:spcAft>
              <a:buNone/>
            </a:pPr>
            <a:r>
              <a:rPr lang="es-ES" sz="3600" b="1" i="0" dirty="0" smtClean="0">
                <a:solidFill>
                  <a:srgbClr val="708CA1"/>
                </a:solidFill>
                <a:latin typeface="Arial"/>
                <a:ea typeface="+mj-ea"/>
                <a:cs typeface="+mj-cs"/>
              </a:rPr>
              <a:t>2.1  Entrenamiento intensivo sobre IOS</a:t>
            </a:r>
            <a:endParaRPr lang="es-ES" sz="3600" b="1" i="0" dirty="0">
              <a:solidFill>
                <a:srgbClr val="708CA1"/>
              </a:solidFill>
              <a:latin typeface="Arial"/>
              <a:ea typeface="+mj-ea"/>
              <a:cs typeface="+mj-cs"/>
            </a:endParaRPr>
          </a:p>
        </p:txBody>
      </p:sp>
      <p:pic>
        <p:nvPicPr>
          <p:cNvPr id="819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2050" y="2355850"/>
            <a:ext cx="6991350" cy="3106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8313" y="377825"/>
            <a:ext cx="8145462" cy="838200"/>
          </a:xfrm>
        </p:spPr>
        <p:txBody>
          <a:bodyPr/>
          <a:lstStyle/>
          <a:p>
            <a:pPr algn="l" defTabSz="814365">
              <a:spcBef>
                <a:spcPct val="0"/>
              </a:spcBef>
              <a:spcAft>
                <a:spcPct val="0"/>
              </a:spcAft>
              <a:buNone/>
            </a:pPr>
            <a:r>
              <a:rPr lang="es-ES" sz="1800" b="1" i="0" noProof="1" smtClean="0">
                <a:solidFill>
                  <a:srgbClr val="708CA1"/>
                </a:solidFill>
                <a:latin typeface="Arial"/>
                <a:ea typeface="+mj-ea"/>
              </a:rPr>
              <a:t>Puertos y direcciones</a:t>
            </a:r>
            <a:r>
              <a:rPr lang="es-ES" sz="3200" b="1" i="0" noProof="1" smtClean="0">
                <a:solidFill>
                  <a:srgbClr val="708CA1"/>
                </a:solidFill>
                <a:latin typeface="Arial"/>
                <a:ea typeface="+mj-ea"/>
              </a:rPr>
              <a:t/>
            </a:r>
            <a:br>
              <a:rPr lang="es-ES" sz="3200" b="1" i="0" noProof="1" smtClean="0">
                <a:solidFill>
                  <a:srgbClr val="708CA1"/>
                </a:solidFill>
                <a:latin typeface="Arial"/>
                <a:ea typeface="+mj-ea"/>
              </a:rPr>
            </a:br>
            <a:r>
              <a:rPr lang="es-ES" sz="3200" b="1" i="0" noProof="1" smtClean="0">
                <a:solidFill>
                  <a:srgbClr val="AAC1D8">
                    <a:lumMod val="75000"/>
                  </a:srgbClr>
                </a:solidFill>
                <a:latin typeface="Arial"/>
                <a:ea typeface="+mj-ea"/>
                <a:cs typeface="Arial"/>
              </a:rPr>
              <a:t>Interfaces y puertos</a:t>
            </a:r>
            <a:endParaRPr lang="es-ES" sz="3200" b="1" i="0" noProof="1">
              <a:solidFill>
                <a:srgbClr val="AAC1D8">
                  <a:lumMod val="75000"/>
                </a:srgbClr>
              </a:solidFill>
              <a:latin typeface="Arial"/>
              <a:ea typeface="+mj-ea"/>
              <a:cs typeface="Arial"/>
            </a:endParaRPr>
          </a:p>
        </p:txBody>
      </p:sp>
      <p:sp>
        <p:nvSpPr>
          <p:cNvPr id="45059" name="Rectangle 6"/>
          <p:cNvSpPr>
            <a:spLocks noGrp="1" noChangeArrowheads="1"/>
          </p:cNvSpPr>
          <p:nvPr>
            <p:ph idx="1"/>
          </p:nvPr>
        </p:nvSpPr>
        <p:spPr>
          <a:xfrm>
            <a:off x="463549" y="1233488"/>
            <a:ext cx="8585201" cy="5153025"/>
          </a:xfrm>
        </p:spPr>
        <p:txBody>
          <a:bodyPr/>
          <a:lstStyle/>
          <a:p>
            <a:pPr marL="236555" indent="-236555" algn="l" defTabSz="814365">
              <a:lnSpc>
                <a:spcPct val="75000"/>
              </a:lnSpc>
              <a:spcBef>
                <a:spcPct val="50000"/>
              </a:spcBef>
              <a:spcAft>
                <a:spcPct val="0"/>
              </a:spcAft>
              <a:buClr>
                <a:srgbClr val="708CA1"/>
              </a:buClr>
              <a:buFont typeface="Wingdings"/>
              <a:buChar char="§"/>
            </a:pPr>
            <a:r>
              <a:rPr lang="es-ES" sz="1800" b="0" i="0" noProof="1" smtClean="0">
                <a:solidFill>
                  <a:srgbClr val="000000"/>
                </a:solidFill>
                <a:latin typeface="Arial"/>
              </a:rPr>
              <a:t>Las comunicaciones de red dependen de las interfaces de los dispositivos para usuarios finales, las interfaces de los dispositivos de red y los cables que las conectan.</a:t>
            </a:r>
          </a:p>
          <a:p>
            <a:pPr marL="236555" indent="-236555" algn="l" defTabSz="814365">
              <a:lnSpc>
                <a:spcPct val="75000"/>
              </a:lnSpc>
              <a:spcBef>
                <a:spcPct val="50000"/>
              </a:spcBef>
              <a:spcAft>
                <a:spcPct val="0"/>
              </a:spcAft>
              <a:buClr>
                <a:srgbClr val="708CA1"/>
              </a:buClr>
              <a:buFont typeface="Wingdings"/>
              <a:buChar char="§"/>
            </a:pPr>
            <a:r>
              <a:rPr lang="es-ES" sz="1800" b="0" i="0" noProof="1" smtClean="0">
                <a:solidFill>
                  <a:srgbClr val="000000"/>
                </a:solidFill>
                <a:latin typeface="Arial"/>
              </a:rPr>
              <a:t>Los tipos de medios de red incluyen los cables de cobre de par trenzado, los cables de fibra óptica, los cables coaxiales y la tecnología inalámbrica.</a:t>
            </a:r>
          </a:p>
          <a:p>
            <a:pPr marL="236555" indent="-236555" algn="l" defTabSz="814365">
              <a:lnSpc>
                <a:spcPct val="75000"/>
              </a:lnSpc>
              <a:spcBef>
                <a:spcPct val="50000"/>
              </a:spcBef>
              <a:spcAft>
                <a:spcPct val="0"/>
              </a:spcAft>
              <a:buClr>
                <a:srgbClr val="708CA1"/>
              </a:buClr>
              <a:buFont typeface="Wingdings"/>
              <a:buChar char="§"/>
            </a:pPr>
            <a:r>
              <a:rPr lang="es-ES" sz="1800" b="0" i="0" spc="-30" noProof="1" smtClean="0">
                <a:solidFill>
                  <a:srgbClr val="000000"/>
                </a:solidFill>
                <a:latin typeface="Arial"/>
              </a:rPr>
              <a:t>Los diferentes tipos de medios de red tienen diferentes características y beneficios.</a:t>
            </a:r>
          </a:p>
          <a:p>
            <a:pPr marL="236555" indent="-236555" algn="l" defTabSz="814365">
              <a:lnSpc>
                <a:spcPct val="75000"/>
              </a:lnSpc>
              <a:spcBef>
                <a:spcPct val="50000"/>
              </a:spcBef>
              <a:spcAft>
                <a:spcPct val="0"/>
              </a:spcAft>
              <a:buClr>
                <a:srgbClr val="708CA1"/>
              </a:buClr>
              <a:buFont typeface="Wingdings"/>
              <a:buChar char="§"/>
            </a:pPr>
            <a:r>
              <a:rPr lang="es-ES" sz="1800" b="0" i="0" noProof="1" smtClean="0">
                <a:solidFill>
                  <a:srgbClr val="000000"/>
                </a:solidFill>
                <a:latin typeface="Arial"/>
              </a:rPr>
              <a:t>Ethernet es la tecnología de red de área local (LAN) de uso más frecuente.</a:t>
            </a:r>
          </a:p>
          <a:p>
            <a:pPr marL="236555" indent="-236555" algn="l" defTabSz="814365">
              <a:lnSpc>
                <a:spcPct val="75000"/>
              </a:lnSpc>
              <a:spcBef>
                <a:spcPct val="50000"/>
              </a:spcBef>
              <a:spcAft>
                <a:spcPct val="0"/>
              </a:spcAft>
              <a:buClr>
                <a:srgbClr val="708CA1"/>
              </a:buClr>
              <a:buFont typeface="Wingdings"/>
              <a:buChar char="§"/>
            </a:pPr>
            <a:r>
              <a:rPr lang="es-ES" sz="1800" b="0" i="0" noProof="1" smtClean="0">
                <a:solidFill>
                  <a:srgbClr val="000000"/>
                </a:solidFill>
                <a:latin typeface="Arial"/>
              </a:rPr>
              <a:t>Hay puertos Ethernet en los dispositivos para usuarios finales, en los dispositivos de switch y en otros dispositivos de red.</a:t>
            </a:r>
          </a:p>
          <a:p>
            <a:pPr marL="236555" indent="-236555" algn="l" defTabSz="814365">
              <a:lnSpc>
                <a:spcPct val="75000"/>
              </a:lnSpc>
              <a:spcBef>
                <a:spcPct val="50000"/>
              </a:spcBef>
              <a:spcAft>
                <a:spcPct val="0"/>
              </a:spcAft>
              <a:buClr>
                <a:srgbClr val="708CA1"/>
              </a:buClr>
              <a:buFont typeface="Wingdings"/>
              <a:buChar char="§"/>
            </a:pPr>
            <a:r>
              <a:rPr lang="es-ES" sz="1800" b="0" i="0" noProof="1" smtClean="0">
                <a:solidFill>
                  <a:srgbClr val="000000"/>
                </a:solidFill>
                <a:latin typeface="Arial"/>
              </a:rPr>
              <a:t>Los switches Cisco IOS tienen puertos físicos a los que se pueden conectar los dispositivos, pero también cuentan con una o más interfaces virtuales de switch (SVI. No hay hardware físico en el dispositivo relacionado con estas; se crean en software). </a:t>
            </a:r>
          </a:p>
          <a:p>
            <a:pPr marL="236555" indent="-236555" algn="l" defTabSz="814365">
              <a:lnSpc>
                <a:spcPct val="75000"/>
              </a:lnSpc>
              <a:spcBef>
                <a:spcPct val="50000"/>
              </a:spcBef>
              <a:spcAft>
                <a:spcPct val="0"/>
              </a:spcAft>
              <a:buClr>
                <a:srgbClr val="708CA1"/>
              </a:buClr>
              <a:buFont typeface="Wingdings"/>
              <a:buChar char="§"/>
            </a:pPr>
            <a:r>
              <a:rPr lang="es-ES" sz="1800" b="0" i="0" noProof="1" smtClean="0">
                <a:solidFill>
                  <a:srgbClr val="000000"/>
                </a:solidFill>
                <a:latin typeface="Arial"/>
              </a:rPr>
              <a:t>La SVI proporciona un medio para administrar un switch de manera remota a través de una red. </a:t>
            </a:r>
          </a:p>
          <a:p>
            <a:pPr marL="236555" indent="-236555" algn="l" defTabSz="814365">
              <a:lnSpc>
                <a:spcPct val="75000"/>
              </a:lnSpc>
              <a:spcBef>
                <a:spcPct val="50000"/>
              </a:spcBef>
              <a:spcAft>
                <a:spcPct val="0"/>
              </a:spcAft>
              <a:buClr>
                <a:srgbClr val="708CA1"/>
              </a:buClr>
              <a:buFont typeface="Wingdings"/>
              <a:buChar char="§"/>
            </a:pPr>
            <a:endParaRPr lang="es-ES" altLang="ja-JP" sz="1800" noProof="1" smtClean="0">
              <a:ea typeface="ＭＳ Ｐゴシック" pitchFamily="34" charset="-128"/>
            </a:endParaRPr>
          </a:p>
        </p:txBody>
      </p:sp>
      <p:pic>
        <p:nvPicPr>
          <p:cNvPr id="4506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2350" y="5133975"/>
            <a:ext cx="20193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4506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16000" y="5295900"/>
            <a:ext cx="1716088" cy="125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45062"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75425" y="5243513"/>
            <a:ext cx="1727200" cy="1306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2438" y="392113"/>
            <a:ext cx="8691562" cy="838200"/>
          </a:xfrm>
        </p:spPr>
        <p:txBody>
          <a:bodyPr/>
          <a:lstStyle/>
          <a:p>
            <a:pPr algn="l" defTabSz="814365">
              <a:spcBef>
                <a:spcPct val="0"/>
              </a:spcBef>
              <a:spcAft>
                <a:spcPct val="0"/>
              </a:spcAft>
              <a:buNone/>
            </a:pPr>
            <a:r>
              <a:rPr lang="es-ES" sz="1800" b="1" i="0" noProof="1" smtClean="0">
                <a:solidFill>
                  <a:srgbClr val="708CA1"/>
                </a:solidFill>
                <a:latin typeface="Arial"/>
                <a:ea typeface="+mj-ea"/>
              </a:rPr>
              <a:t>Direccionamiento de dispositivos</a:t>
            </a:r>
            <a:br>
              <a:rPr lang="es-ES" sz="1800" b="1" i="0" noProof="1" smtClean="0">
                <a:solidFill>
                  <a:srgbClr val="708CA1"/>
                </a:solidFill>
                <a:latin typeface="Arial"/>
                <a:ea typeface="+mj-ea"/>
              </a:rPr>
            </a:br>
            <a:r>
              <a:rPr lang="es-ES" sz="3200" b="1" i="0" spc="-120" noProof="1" smtClean="0">
                <a:solidFill>
                  <a:srgbClr val="AAC1D8">
                    <a:lumMod val="75000"/>
                  </a:srgbClr>
                </a:solidFill>
                <a:latin typeface="Arial"/>
                <a:ea typeface="+mj-ea"/>
                <a:cs typeface="Arial"/>
              </a:rPr>
              <a:t>Configuración de una interfaz virtual del switch</a:t>
            </a:r>
            <a:endParaRPr lang="es-ES" sz="3200" b="1" i="0" spc="-120" noProof="1">
              <a:solidFill>
                <a:srgbClr val="AAC1D8">
                  <a:lumMod val="75000"/>
                </a:srgbClr>
              </a:solidFill>
              <a:latin typeface="Arial"/>
              <a:ea typeface="+mj-ea"/>
              <a:cs typeface="Arial"/>
            </a:endParaRPr>
          </a:p>
        </p:txBody>
      </p:sp>
      <p:sp>
        <p:nvSpPr>
          <p:cNvPr id="46083" name="Rectangle 6"/>
          <p:cNvSpPr>
            <a:spLocks noGrp="1" noChangeArrowheads="1"/>
          </p:cNvSpPr>
          <p:nvPr>
            <p:ph idx="1"/>
          </p:nvPr>
        </p:nvSpPr>
        <p:spPr>
          <a:xfrm>
            <a:off x="438150" y="3017838"/>
            <a:ext cx="8342313" cy="3649662"/>
          </a:xfrm>
        </p:spPr>
        <p:txBody>
          <a:bodyPr/>
          <a:lstStyle/>
          <a:p>
            <a:pPr marL="236555" indent="-236555" algn="l" defTabSz="814365">
              <a:lnSpc>
                <a:spcPct val="95000"/>
              </a:lnSpc>
              <a:spcBef>
                <a:spcPct val="50000"/>
              </a:spcBef>
              <a:spcAft>
                <a:spcPct val="0"/>
              </a:spcAft>
              <a:buClr>
                <a:srgbClr val="708CA1"/>
              </a:buClr>
              <a:buFont typeface="Wingdings"/>
              <a:buChar char="§"/>
            </a:pPr>
            <a:r>
              <a:rPr lang="es-ES" sz="2000" b="1" i="0" noProof="1" smtClean="0">
                <a:solidFill>
                  <a:srgbClr val="000000"/>
                </a:solidFill>
                <a:latin typeface="Arial"/>
                <a:ea typeface="+mn-ea"/>
                <a:cs typeface="Arial"/>
              </a:rPr>
              <a:t>Dirección IP:</a:t>
            </a:r>
            <a:r>
              <a:rPr lang="es-ES" sz="2000" b="0" i="0" noProof="1" smtClean="0">
                <a:solidFill>
                  <a:srgbClr val="000000"/>
                </a:solidFill>
                <a:latin typeface="Arial"/>
                <a:ea typeface="+mn-ea"/>
                <a:cs typeface="Arial"/>
              </a:rPr>
              <a:t> junto con la máscara de subred, identifica el dispositivo final en la internetwork de manera exclusiva.</a:t>
            </a:r>
          </a:p>
          <a:p>
            <a:pPr marL="236555" indent="-236555" algn="l" defTabSz="814365">
              <a:lnSpc>
                <a:spcPct val="95000"/>
              </a:lnSpc>
              <a:spcBef>
                <a:spcPct val="50000"/>
              </a:spcBef>
              <a:spcAft>
                <a:spcPct val="0"/>
              </a:spcAft>
              <a:buClr>
                <a:srgbClr val="708CA1"/>
              </a:buClr>
              <a:buFont typeface="Wingdings"/>
              <a:buChar char="§"/>
            </a:pPr>
            <a:r>
              <a:rPr lang="es-ES" sz="2000" b="1" i="0" noProof="1" smtClean="0">
                <a:solidFill>
                  <a:srgbClr val="000000"/>
                </a:solidFill>
                <a:latin typeface="Arial"/>
                <a:ea typeface="+mn-ea"/>
                <a:cs typeface="Arial"/>
              </a:rPr>
              <a:t>Máscara de subred:</a:t>
            </a:r>
            <a:r>
              <a:rPr lang="es-ES" sz="2000" b="0" i="0" noProof="1" smtClean="0">
                <a:solidFill>
                  <a:srgbClr val="000000"/>
                </a:solidFill>
                <a:latin typeface="Arial"/>
                <a:ea typeface="+mn-ea"/>
                <a:cs typeface="Arial"/>
              </a:rPr>
              <a:t> determina qué parte de una red más grande utiliza una dirección IP.</a:t>
            </a:r>
          </a:p>
          <a:p>
            <a:pPr marL="236555" indent="-236555" algn="l" defTabSz="814365">
              <a:lnSpc>
                <a:spcPct val="95000"/>
              </a:lnSpc>
              <a:spcBef>
                <a:spcPct val="50000"/>
              </a:spcBef>
              <a:spcAft>
                <a:spcPct val="0"/>
              </a:spcAft>
              <a:buClr>
                <a:srgbClr val="708CA1"/>
              </a:buClr>
              <a:buFont typeface="Wingdings"/>
              <a:buChar char="§"/>
            </a:pPr>
            <a:r>
              <a:rPr lang="es-ES" sz="2000" b="1" i="0" noProof="1" smtClean="0">
                <a:solidFill>
                  <a:srgbClr val="000000"/>
                </a:solidFill>
                <a:latin typeface="Arial"/>
                <a:ea typeface="+mn-ea"/>
              </a:rPr>
              <a:t>Interfaz VLAN 1:</a:t>
            </a:r>
            <a:r>
              <a:rPr lang="es-ES" sz="2000" b="0" i="0" noProof="1" smtClean="0">
                <a:solidFill>
                  <a:srgbClr val="000000"/>
                </a:solidFill>
                <a:latin typeface="Arial"/>
                <a:ea typeface="+mn-ea"/>
              </a:rPr>
              <a:t> modo de configuración de la interfaz. </a:t>
            </a:r>
          </a:p>
          <a:p>
            <a:pPr marL="236555" indent="-236555" algn="l" defTabSz="814365">
              <a:lnSpc>
                <a:spcPct val="95000"/>
              </a:lnSpc>
              <a:spcBef>
                <a:spcPct val="50000"/>
              </a:spcBef>
              <a:spcAft>
                <a:spcPct val="0"/>
              </a:spcAft>
              <a:buClr>
                <a:srgbClr val="708CA1"/>
              </a:buClr>
              <a:buFont typeface="Wingdings"/>
              <a:buChar char="§"/>
            </a:pPr>
            <a:r>
              <a:rPr lang="es-ES" sz="2000" b="1" i="0" noProof="1" smtClean="0">
                <a:solidFill>
                  <a:srgbClr val="000000"/>
                </a:solidFill>
                <a:latin typeface="Arial"/>
                <a:ea typeface="+mn-ea"/>
              </a:rPr>
              <a:t>Dirección IP 192.168.10.2 255.255.255.0:</a:t>
            </a:r>
            <a:r>
              <a:rPr lang="es-ES" sz="2000" b="0" i="0" noProof="1" smtClean="0">
                <a:solidFill>
                  <a:srgbClr val="000000"/>
                </a:solidFill>
                <a:latin typeface="Arial"/>
                <a:ea typeface="+mn-ea"/>
              </a:rPr>
              <a:t> configura la dirección y máscara de subred IP del switch. </a:t>
            </a:r>
          </a:p>
          <a:p>
            <a:pPr marL="236555" indent="-236555" algn="l" defTabSz="814365">
              <a:lnSpc>
                <a:spcPct val="95000"/>
              </a:lnSpc>
              <a:spcBef>
                <a:spcPct val="50000"/>
              </a:spcBef>
              <a:spcAft>
                <a:spcPct val="0"/>
              </a:spcAft>
              <a:buClr>
                <a:srgbClr val="708CA1"/>
              </a:buClr>
              <a:buFont typeface="Wingdings"/>
              <a:buChar char="§"/>
            </a:pPr>
            <a:r>
              <a:rPr lang="es-ES" sz="2000" b="1" i="0" noProof="1" smtClean="0">
                <a:solidFill>
                  <a:srgbClr val="000000"/>
                </a:solidFill>
                <a:latin typeface="Arial"/>
                <a:ea typeface="+mn-ea"/>
              </a:rPr>
              <a:t>no shutdown:</a:t>
            </a:r>
            <a:r>
              <a:rPr lang="es-ES" sz="2000" b="0" i="0" noProof="1" smtClean="0">
                <a:solidFill>
                  <a:srgbClr val="000000"/>
                </a:solidFill>
                <a:latin typeface="Arial"/>
                <a:ea typeface="+mn-ea"/>
              </a:rPr>
              <a:t> habilita administrativamente la interfaz.</a:t>
            </a:r>
          </a:p>
          <a:p>
            <a:pPr marL="236555" indent="-236555" algn="l" defTabSz="814365">
              <a:lnSpc>
                <a:spcPct val="95000"/>
              </a:lnSpc>
              <a:spcBef>
                <a:spcPct val="50000"/>
              </a:spcBef>
              <a:spcAft>
                <a:spcPct val="0"/>
              </a:spcAft>
              <a:buClr>
                <a:srgbClr val="708CA1"/>
              </a:buClr>
              <a:buFont typeface="Wingdings"/>
              <a:buChar char="§"/>
            </a:pPr>
            <a:r>
              <a:rPr lang="es-ES" sz="2000" b="0" i="0" noProof="1" smtClean="0">
                <a:solidFill>
                  <a:srgbClr val="000000"/>
                </a:solidFill>
                <a:latin typeface="Arial"/>
                <a:ea typeface="+mn-ea"/>
              </a:rPr>
              <a:t>Aun así, es necesario que el switch</a:t>
            </a:r>
            <a:r>
              <a:rPr lang="es-ES" sz="2000" b="1" i="0" noProof="1" smtClean="0">
                <a:solidFill>
                  <a:srgbClr val="000000"/>
                </a:solidFill>
                <a:latin typeface="Arial"/>
                <a:ea typeface="+mn-ea"/>
              </a:rPr>
              <a:t> </a:t>
            </a:r>
            <a:r>
              <a:rPr lang="es-ES" sz="2000" b="0" i="0" noProof="1" smtClean="0">
                <a:solidFill>
                  <a:srgbClr val="000000"/>
                </a:solidFill>
                <a:latin typeface="Arial"/>
                <a:ea typeface="+mn-ea"/>
              </a:rPr>
              <a:t>tenga puertos físicos configurados y líneas VTY para permitir la administración remota.</a:t>
            </a:r>
            <a:endParaRPr lang="es-ES" sz="2000" b="0" i="0" noProof="1">
              <a:solidFill>
                <a:srgbClr val="000000"/>
              </a:solidFill>
              <a:latin typeface="Arial"/>
              <a:ea typeface="+mn-ea"/>
            </a:endParaRPr>
          </a:p>
        </p:txBody>
      </p:sp>
      <p:pic>
        <p:nvPicPr>
          <p:cNvPr id="4608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6175" y="1184275"/>
            <a:ext cx="7112000" cy="1901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2438" y="377824"/>
            <a:ext cx="8386762" cy="1143000"/>
          </a:xfrm>
        </p:spPr>
        <p:txBody>
          <a:bodyPr/>
          <a:lstStyle/>
          <a:p>
            <a:pPr algn="l" defTabSz="814365">
              <a:spcBef>
                <a:spcPct val="0"/>
              </a:spcBef>
              <a:spcAft>
                <a:spcPct val="0"/>
              </a:spcAft>
              <a:buNone/>
            </a:pPr>
            <a:r>
              <a:rPr lang="es-ES" sz="1800" b="1" i="0" noProof="1" smtClean="0">
                <a:solidFill>
                  <a:srgbClr val="708CA1"/>
                </a:solidFill>
                <a:latin typeface="Arial"/>
                <a:ea typeface="+mj-ea"/>
              </a:rPr>
              <a:t>Direccionamiento de dispositivos</a:t>
            </a:r>
            <a:br>
              <a:rPr lang="es-ES" sz="1800" b="1" i="0" noProof="1" smtClean="0">
                <a:solidFill>
                  <a:srgbClr val="708CA1"/>
                </a:solidFill>
                <a:latin typeface="Arial"/>
                <a:ea typeface="+mj-ea"/>
              </a:rPr>
            </a:br>
            <a:r>
              <a:rPr lang="es-ES" sz="2400" b="1" i="0" noProof="1" smtClean="0">
                <a:solidFill>
                  <a:srgbClr val="AAC1D8">
                    <a:lumMod val="75000"/>
                  </a:srgbClr>
                </a:solidFill>
                <a:latin typeface="Arial"/>
                <a:ea typeface="+mj-ea"/>
                <a:cs typeface="Arial"/>
              </a:rPr>
              <a:t>Configuración manual de direcciones IP para dispositivos finales</a:t>
            </a:r>
            <a:endParaRPr lang="es-ES" sz="2400" b="1" i="0" noProof="1">
              <a:solidFill>
                <a:srgbClr val="AAC1D8">
                  <a:lumMod val="75000"/>
                </a:srgbClr>
              </a:solidFill>
              <a:latin typeface="Arial"/>
              <a:ea typeface="+mj-ea"/>
              <a:cs typeface="Arial"/>
            </a:endParaRPr>
          </a:p>
        </p:txBody>
      </p:sp>
      <p:pic>
        <p:nvPicPr>
          <p:cNvPr id="47107" name="Picture 4"/>
          <p:cNvPicPr>
            <a:picLocks noChangeAspect="1" noChangeArrowheads="1"/>
          </p:cNvPicPr>
          <p:nvPr/>
        </p:nvPicPr>
        <p:blipFill>
          <a:blip r:embed="rId3" cstate="print"/>
          <a:stretch>
            <a:fillRect/>
          </a:stretch>
        </p:blipFill>
        <p:spPr bwMode="auto">
          <a:xfrm>
            <a:off x="1668463" y="1662786"/>
            <a:ext cx="5807075" cy="47913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09575" y="333374"/>
            <a:ext cx="8145463" cy="1143000"/>
          </a:xfrm>
        </p:spPr>
        <p:txBody>
          <a:bodyPr/>
          <a:lstStyle/>
          <a:p>
            <a:pPr algn="l" defTabSz="814365">
              <a:spcBef>
                <a:spcPct val="0"/>
              </a:spcBef>
              <a:spcAft>
                <a:spcPct val="0"/>
              </a:spcAft>
              <a:buNone/>
            </a:pPr>
            <a:r>
              <a:rPr lang="es-ES" sz="1800" b="1" i="0" noProof="1" smtClean="0">
                <a:solidFill>
                  <a:srgbClr val="708CA1"/>
                </a:solidFill>
                <a:latin typeface="Arial"/>
                <a:ea typeface="+mj-ea"/>
              </a:rPr>
              <a:t>Direccionamiento de dispositivos</a:t>
            </a:r>
            <a:br>
              <a:rPr lang="es-ES" sz="1800" b="1" i="0" noProof="1" smtClean="0">
                <a:solidFill>
                  <a:srgbClr val="708CA1"/>
                </a:solidFill>
                <a:latin typeface="Arial"/>
                <a:ea typeface="+mj-ea"/>
              </a:rPr>
            </a:br>
            <a:r>
              <a:rPr lang="es-ES" sz="2400" b="1" i="0" noProof="1" smtClean="0">
                <a:solidFill>
                  <a:srgbClr val="AAC1D8">
                    <a:lumMod val="75000"/>
                  </a:srgbClr>
                </a:solidFill>
                <a:latin typeface="Arial"/>
                <a:ea typeface="+mj-ea"/>
                <a:cs typeface="Arial"/>
              </a:rPr>
              <a:t>Configuración automática de direcciones IP para dispositivos finales</a:t>
            </a:r>
            <a:endParaRPr lang="es-ES" sz="2400" b="1" i="0" noProof="1">
              <a:solidFill>
                <a:srgbClr val="AAC1D8">
                  <a:lumMod val="75000"/>
                </a:srgbClr>
              </a:solidFill>
              <a:latin typeface="Arial"/>
              <a:ea typeface="+mj-ea"/>
              <a:cs typeface="Arial"/>
            </a:endParaRPr>
          </a:p>
        </p:txBody>
      </p:sp>
      <p:pic>
        <p:nvPicPr>
          <p:cNvPr id="48131" name="Picture 4"/>
          <p:cNvPicPr>
            <a:picLocks noChangeAspect="1" noChangeArrowheads="1"/>
          </p:cNvPicPr>
          <p:nvPr/>
        </p:nvPicPr>
        <p:blipFill>
          <a:blip r:embed="rId3" cstate="print"/>
          <a:stretch>
            <a:fillRect/>
          </a:stretch>
        </p:blipFill>
        <p:spPr bwMode="auto">
          <a:xfrm>
            <a:off x="1382116" y="1560513"/>
            <a:ext cx="6143231" cy="5051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09575" y="363538"/>
            <a:ext cx="8145463" cy="838200"/>
          </a:xfrm>
        </p:spPr>
        <p:txBody>
          <a:bodyPr/>
          <a:lstStyle/>
          <a:p>
            <a:pPr algn="l" defTabSz="814365">
              <a:spcBef>
                <a:spcPct val="0"/>
              </a:spcBef>
              <a:spcAft>
                <a:spcPct val="0"/>
              </a:spcAft>
              <a:buNone/>
            </a:pPr>
            <a:r>
              <a:rPr lang="es-ES" sz="1800" b="1" i="0" smtClean="0">
                <a:solidFill>
                  <a:srgbClr val="708CA1"/>
                </a:solidFill>
                <a:latin typeface="Arial"/>
                <a:ea typeface="+mj-ea"/>
              </a:rPr>
              <a:t>Direccionamiento de dispositivos</a:t>
            </a:r>
            <a:br>
              <a:rPr lang="es-ES" sz="1800" b="1" i="0" smtClean="0">
                <a:solidFill>
                  <a:srgbClr val="708CA1"/>
                </a:solidFill>
                <a:latin typeface="Arial"/>
                <a:ea typeface="+mj-ea"/>
              </a:rPr>
            </a:br>
            <a:r>
              <a:rPr lang="es-ES" sz="3200" b="1" i="0" smtClean="0">
                <a:solidFill>
                  <a:srgbClr val="AAC1D8">
                    <a:lumMod val="75000"/>
                  </a:srgbClr>
                </a:solidFill>
                <a:latin typeface="Arial"/>
                <a:ea typeface="+mj-ea"/>
                <a:cs typeface="Arial"/>
              </a:rPr>
              <a:t>Conflictos de direcciones IP</a:t>
            </a:r>
            <a:endParaRPr lang="es-ES" sz="3200" b="1" i="0">
              <a:solidFill>
                <a:srgbClr val="AAC1D8">
                  <a:lumMod val="75000"/>
                </a:srgbClr>
              </a:solidFill>
              <a:latin typeface="Arial"/>
              <a:ea typeface="+mj-ea"/>
              <a:cs typeface="Arial"/>
            </a:endParaRPr>
          </a:p>
        </p:txBody>
      </p:sp>
      <p:pic>
        <p:nvPicPr>
          <p:cNvPr id="49155" name="Picture 5" descr="C:\AriesWork\Content\NetworkBasics\Chapter 2\Graphics\2324.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013" y="2525713"/>
            <a:ext cx="7507287" cy="223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2438" y="377825"/>
            <a:ext cx="8145462" cy="1143000"/>
          </a:xfrm>
        </p:spPr>
        <p:txBody>
          <a:bodyPr/>
          <a:lstStyle/>
          <a:p>
            <a:pPr algn="l" defTabSz="814365">
              <a:spcBef>
                <a:spcPct val="0"/>
              </a:spcBef>
              <a:spcAft>
                <a:spcPct val="0"/>
              </a:spcAft>
              <a:buNone/>
            </a:pPr>
            <a:r>
              <a:rPr lang="es-ES" sz="1800" b="1" i="0" noProof="1" smtClean="0">
                <a:solidFill>
                  <a:srgbClr val="708CA1"/>
                </a:solidFill>
                <a:latin typeface="Arial"/>
                <a:ea typeface="+mj-ea"/>
              </a:rPr>
              <a:t>Verificación de la conectividad</a:t>
            </a:r>
            <a:br>
              <a:rPr lang="es-ES" sz="1800" b="1" i="0" noProof="1" smtClean="0">
                <a:solidFill>
                  <a:srgbClr val="708CA1"/>
                </a:solidFill>
                <a:latin typeface="Arial"/>
                <a:ea typeface="+mj-ea"/>
              </a:rPr>
            </a:br>
            <a:r>
              <a:rPr lang="es-ES" sz="2800" b="1" i="0" noProof="1" smtClean="0">
                <a:solidFill>
                  <a:srgbClr val="AAC1D8">
                    <a:lumMod val="75000"/>
                  </a:srgbClr>
                </a:solidFill>
                <a:latin typeface="Arial"/>
                <a:ea typeface="+mj-ea"/>
                <a:cs typeface="Arial"/>
              </a:rPr>
              <a:t>Prueba de la dirección de loopback en un dispositivo final</a:t>
            </a:r>
            <a:endParaRPr lang="es-ES" sz="2800" b="1" i="0" noProof="1">
              <a:solidFill>
                <a:srgbClr val="AAC1D8">
                  <a:lumMod val="75000"/>
                </a:srgbClr>
              </a:solidFill>
              <a:latin typeface="Arial"/>
              <a:ea typeface="+mj-ea"/>
              <a:cs typeface="Arial"/>
            </a:endParaRPr>
          </a:p>
        </p:txBody>
      </p:sp>
      <p:pic>
        <p:nvPicPr>
          <p:cNvPr id="50179" name="Picture 4"/>
          <p:cNvPicPr>
            <a:picLocks noChangeAspect="1" noChangeArrowheads="1"/>
          </p:cNvPicPr>
          <p:nvPr/>
        </p:nvPicPr>
        <p:blipFill>
          <a:blip r:embed="rId3" cstate="print"/>
          <a:stretch>
            <a:fillRect/>
          </a:stretch>
        </p:blipFill>
        <p:spPr bwMode="auto">
          <a:xfrm>
            <a:off x="1481667" y="1606550"/>
            <a:ext cx="5886979" cy="50403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93700" y="377825"/>
            <a:ext cx="8145463" cy="838200"/>
          </a:xfrm>
        </p:spPr>
        <p:txBody>
          <a:bodyPr/>
          <a:lstStyle/>
          <a:p>
            <a:pPr algn="l" defTabSz="814365">
              <a:spcBef>
                <a:spcPct val="0"/>
              </a:spcBef>
              <a:spcAft>
                <a:spcPct val="0"/>
              </a:spcAft>
              <a:buNone/>
            </a:pPr>
            <a:r>
              <a:rPr lang="es-ES" sz="1800" b="1" i="0" noProof="1" smtClean="0">
                <a:solidFill>
                  <a:srgbClr val="708CA1"/>
                </a:solidFill>
                <a:latin typeface="Arial"/>
                <a:ea typeface="+mj-ea"/>
              </a:rPr>
              <a:t>Verificación de la conectividad</a:t>
            </a:r>
            <a:br>
              <a:rPr lang="es-ES" sz="1800" b="1" i="0" noProof="1" smtClean="0">
                <a:solidFill>
                  <a:srgbClr val="708CA1"/>
                </a:solidFill>
                <a:latin typeface="Arial"/>
                <a:ea typeface="+mj-ea"/>
              </a:rPr>
            </a:br>
            <a:r>
              <a:rPr lang="es-ES" sz="3200" b="1" i="0" noProof="1" smtClean="0">
                <a:solidFill>
                  <a:srgbClr val="AAC1D8">
                    <a:lumMod val="75000"/>
                  </a:srgbClr>
                </a:solidFill>
                <a:latin typeface="Arial"/>
                <a:ea typeface="+mj-ea"/>
                <a:cs typeface="Arial"/>
              </a:rPr>
              <a:t>Prueba de la asignación de interfaz</a:t>
            </a:r>
            <a:endParaRPr lang="es-ES" sz="3200" b="1" i="0" noProof="1">
              <a:solidFill>
                <a:srgbClr val="AAC1D8">
                  <a:lumMod val="75000"/>
                </a:srgbClr>
              </a:solidFill>
              <a:latin typeface="Arial"/>
              <a:ea typeface="+mj-ea"/>
              <a:cs typeface="Arial"/>
            </a:endParaRPr>
          </a:p>
        </p:txBody>
      </p:sp>
      <p:pic>
        <p:nvPicPr>
          <p:cNvPr id="5120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92263" y="1422400"/>
            <a:ext cx="6159500" cy="5021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635" b="1635"/>
          <a:stretch/>
        </p:blipFill>
        <p:spPr bwMode="auto">
          <a:xfrm>
            <a:off x="1958975" y="1504950"/>
            <a:ext cx="6324683" cy="5212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sp>
        <p:nvSpPr>
          <p:cNvPr id="52226" name="Rectangle 2"/>
          <p:cNvSpPr>
            <a:spLocks noGrp="1" noChangeArrowheads="1"/>
          </p:cNvSpPr>
          <p:nvPr>
            <p:ph type="title"/>
          </p:nvPr>
        </p:nvSpPr>
        <p:spPr>
          <a:xfrm>
            <a:off x="423862" y="377825"/>
            <a:ext cx="8720137" cy="1250950"/>
          </a:xfrm>
        </p:spPr>
        <p:txBody>
          <a:bodyPr/>
          <a:lstStyle/>
          <a:p>
            <a:pPr algn="l" defTabSz="814365">
              <a:spcBef>
                <a:spcPct val="0"/>
              </a:spcBef>
              <a:spcAft>
                <a:spcPct val="0"/>
              </a:spcAft>
              <a:buNone/>
            </a:pPr>
            <a:r>
              <a:rPr lang="es-ES" sz="1800" b="1" i="0" dirty="0" smtClean="0">
                <a:solidFill>
                  <a:srgbClr val="708CA1"/>
                </a:solidFill>
                <a:latin typeface="Arial"/>
                <a:ea typeface="+mj-ea"/>
              </a:rPr>
              <a:t>Verificación de la conectividad</a:t>
            </a:r>
            <a:br>
              <a:rPr lang="es-ES" sz="1800" b="1" i="0" dirty="0" smtClean="0">
                <a:solidFill>
                  <a:srgbClr val="708CA1"/>
                </a:solidFill>
                <a:latin typeface="Arial"/>
                <a:ea typeface="+mj-ea"/>
              </a:rPr>
            </a:br>
            <a:r>
              <a:rPr lang="es-ES" sz="3200" b="1" i="0" dirty="0" smtClean="0">
                <a:solidFill>
                  <a:srgbClr val="AAC1D8">
                    <a:lumMod val="75000"/>
                  </a:srgbClr>
                </a:solidFill>
                <a:latin typeface="Arial"/>
                <a:ea typeface="+mj-ea"/>
                <a:cs typeface="Arial"/>
              </a:rPr>
              <a:t>Prueba de la conectividad de extremo a extremo</a:t>
            </a:r>
            <a:endParaRPr lang="es-ES" sz="3200" b="1" i="0" dirty="0">
              <a:solidFill>
                <a:srgbClr val="AAC1D8">
                  <a:lumMod val="75000"/>
                </a:srgbClr>
              </a:solidFill>
              <a:latin typeface="Arial"/>
              <a:ea typeface="+mj-ea"/>
              <a:cs typeface="Arial"/>
            </a:endParaRPr>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23863" y="377825"/>
            <a:ext cx="8145462" cy="838200"/>
          </a:xfrm>
        </p:spPr>
        <p:txBody>
          <a:bodyPr/>
          <a:lstStyle/>
          <a:p>
            <a:pPr algn="l" defTabSz="814365">
              <a:spcBef>
                <a:spcPct val="0"/>
              </a:spcBef>
              <a:spcAft>
                <a:spcPct val="0"/>
              </a:spcAft>
              <a:buNone/>
            </a:pPr>
            <a:r>
              <a:rPr lang="es-ES" sz="2000" b="1" i="0" noProof="1" smtClean="0">
                <a:solidFill>
                  <a:srgbClr val="708CA1"/>
                </a:solidFill>
                <a:latin typeface="Arial"/>
                <a:ea typeface="+mj-ea"/>
              </a:rPr>
              <a:t>Configuración de un sistema operativo de red</a:t>
            </a:r>
            <a:r>
              <a:rPr lang="es-ES" sz="2800" b="1" i="0" noProof="1" smtClean="0">
                <a:solidFill>
                  <a:srgbClr val="708CA1"/>
                </a:solidFill>
                <a:latin typeface="Arial"/>
                <a:ea typeface="+mj-ea"/>
              </a:rPr>
              <a:t/>
            </a:r>
            <a:br>
              <a:rPr lang="es-ES" sz="2800" b="1" i="0" noProof="1" smtClean="0">
                <a:solidFill>
                  <a:srgbClr val="708CA1"/>
                </a:solidFill>
                <a:latin typeface="Arial"/>
                <a:ea typeface="+mj-ea"/>
              </a:rPr>
            </a:br>
            <a:r>
              <a:rPr lang="es-ES" sz="3200" b="1" i="0" noProof="1" smtClean="0">
                <a:solidFill>
                  <a:srgbClr val="AAC1D8">
                    <a:lumMod val="75000"/>
                  </a:srgbClr>
                </a:solidFill>
                <a:latin typeface="Arial"/>
                <a:ea typeface="+mj-ea"/>
                <a:cs typeface="Arial"/>
              </a:rPr>
              <a:t>Resumen del capítulo 2</a:t>
            </a:r>
            <a:endParaRPr lang="es-ES" sz="3200" b="1" i="0" noProof="1">
              <a:solidFill>
                <a:srgbClr val="AAC1D8">
                  <a:lumMod val="75000"/>
                </a:srgbClr>
              </a:solidFill>
              <a:latin typeface="Arial"/>
              <a:ea typeface="+mj-ea"/>
              <a:cs typeface="Arial"/>
            </a:endParaRPr>
          </a:p>
        </p:txBody>
      </p:sp>
      <p:sp>
        <p:nvSpPr>
          <p:cNvPr id="50179" name="Rectangle 6"/>
          <p:cNvSpPr>
            <a:spLocks noGrp="1" noChangeArrowheads="1"/>
          </p:cNvSpPr>
          <p:nvPr>
            <p:ph idx="1"/>
          </p:nvPr>
        </p:nvSpPr>
        <p:spPr>
          <a:xfrm>
            <a:off x="495300" y="1458913"/>
            <a:ext cx="8216900" cy="5153025"/>
          </a:xfrm>
        </p:spPr>
        <p:txBody>
          <a:bodyPr/>
          <a:lstStyle/>
          <a:p>
            <a:pPr marL="236555" indent="-236555" algn="l" defTabSz="814365">
              <a:spcBef>
                <a:spcPct val="50000"/>
              </a:spcBef>
              <a:spcAft>
                <a:spcPct val="0"/>
              </a:spcAft>
              <a:buClr>
                <a:srgbClr val="708CA1"/>
              </a:buClr>
              <a:buFont typeface="Wingdings"/>
              <a:buChar char="§"/>
            </a:pPr>
            <a:r>
              <a:rPr lang="es-ES" sz="1900" b="0" i="0" noProof="1" smtClean="0">
                <a:solidFill>
                  <a:srgbClr val="000000"/>
                </a:solidFill>
                <a:latin typeface="Arial"/>
              </a:rPr>
              <a:t>Se accede a los servicios que proporciona Cisco IOS mediante una interfaz de línea de comandos (CLI).</a:t>
            </a:r>
          </a:p>
          <a:p>
            <a:pPr marL="800100" lvl="1" indent="-342900" algn="l" defTabSz="814365">
              <a:spcBef>
                <a:spcPct val="35000"/>
              </a:spcBef>
              <a:spcAft>
                <a:spcPct val="0"/>
              </a:spcAft>
              <a:buClr>
                <a:srgbClr val="708CA1"/>
              </a:buClr>
              <a:buFont typeface="Arial"/>
              <a:buChar char="•"/>
            </a:pPr>
            <a:r>
              <a:rPr lang="es-ES" sz="1900" b="0" i="0" noProof="1" smtClean="0">
                <a:solidFill>
                  <a:srgbClr val="000000"/>
                </a:solidFill>
                <a:latin typeface="Arial"/>
                <a:ea typeface="+mn-ea"/>
                <a:cs typeface="+mn-cs"/>
              </a:rPr>
              <a:t>Se accede mediante el puerto de consola o el puerto auxiliar, o a través de Telnet o SSH.</a:t>
            </a:r>
          </a:p>
          <a:p>
            <a:pPr marL="800100" lvl="1" indent="-342900" algn="l" defTabSz="814365">
              <a:spcBef>
                <a:spcPct val="35000"/>
              </a:spcBef>
              <a:spcAft>
                <a:spcPct val="0"/>
              </a:spcAft>
              <a:buClr>
                <a:srgbClr val="708CA1"/>
              </a:buClr>
              <a:buFont typeface="Arial"/>
              <a:buChar char="•"/>
            </a:pPr>
            <a:r>
              <a:rPr lang="es-ES" sz="1900" b="0" i="0" noProof="1" smtClean="0">
                <a:solidFill>
                  <a:srgbClr val="000000"/>
                </a:solidFill>
                <a:latin typeface="Arial"/>
                <a:ea typeface="+mn-ea"/>
                <a:cs typeface="+mn-cs"/>
              </a:rPr>
              <a:t>Se pueden realizar cambios de configuración en los dispositivos Cisco IOS.</a:t>
            </a:r>
          </a:p>
          <a:p>
            <a:pPr marL="800100" lvl="1" indent="-342900" algn="l" defTabSz="814365">
              <a:spcBef>
                <a:spcPct val="35000"/>
              </a:spcBef>
              <a:spcAft>
                <a:spcPct val="0"/>
              </a:spcAft>
              <a:buClr>
                <a:srgbClr val="708CA1"/>
              </a:buClr>
              <a:buFont typeface="Arial"/>
              <a:buChar char="•"/>
            </a:pPr>
            <a:r>
              <a:rPr lang="es-ES" sz="1900" b="0" i="0" noProof="1" smtClean="0">
                <a:solidFill>
                  <a:srgbClr val="000000"/>
                </a:solidFill>
                <a:latin typeface="Arial"/>
                <a:ea typeface="+mn-ea"/>
                <a:cs typeface="+mn-cs"/>
              </a:rPr>
              <a:t>El técnico de red debe navegar a través de diversos modos jerárquicos del IOS.</a:t>
            </a:r>
            <a:endParaRPr lang="es-ES" sz="1900" noProof="1" smtClean="0"/>
          </a:p>
          <a:p>
            <a:pPr marL="236555" indent="-236555" algn="l" defTabSz="814365">
              <a:spcBef>
                <a:spcPct val="50000"/>
              </a:spcBef>
              <a:spcAft>
                <a:spcPct val="0"/>
              </a:spcAft>
              <a:buClr>
                <a:srgbClr val="708CA1"/>
              </a:buClr>
              <a:buFont typeface="Wingdings"/>
              <a:buChar char="§"/>
            </a:pPr>
            <a:r>
              <a:rPr lang="es-ES" sz="1900" b="0" i="0" noProof="1" smtClean="0">
                <a:solidFill>
                  <a:srgbClr val="000000"/>
                </a:solidFill>
                <a:latin typeface="Arial"/>
              </a:rPr>
              <a:t>Los routers y switches Cisco IOS admiten un sistema operativo similar.</a:t>
            </a:r>
            <a:endParaRPr lang="es-ES" sz="1900" noProof="1" smtClean="0"/>
          </a:p>
          <a:p>
            <a:pPr marL="236555" indent="-236555" algn="l" defTabSz="814365">
              <a:spcBef>
                <a:spcPct val="50000"/>
              </a:spcBef>
              <a:spcAft>
                <a:spcPct val="0"/>
              </a:spcAft>
              <a:buClr>
                <a:srgbClr val="708CA1"/>
              </a:buClr>
              <a:buFont typeface="Wingdings"/>
              <a:buChar char="§"/>
            </a:pPr>
            <a:r>
              <a:rPr lang="es-ES" sz="1900" b="0" i="0" noProof="1" smtClean="0">
                <a:solidFill>
                  <a:srgbClr val="000000"/>
                </a:solidFill>
                <a:latin typeface="Arial"/>
              </a:rPr>
              <a:t>Presentación de la configuración inicial de un dispositivo de switch Cisco IOS</a:t>
            </a:r>
          </a:p>
          <a:p>
            <a:pPr marL="742950" lvl="1" indent="-285750" algn="l" defTabSz="814365">
              <a:spcBef>
                <a:spcPct val="35000"/>
              </a:spcBef>
              <a:spcAft>
                <a:spcPct val="0"/>
              </a:spcAft>
              <a:buClr>
                <a:srgbClr val="708CA1"/>
              </a:buClr>
              <a:buFont typeface="Arial"/>
              <a:buChar char="•"/>
            </a:pPr>
            <a:r>
              <a:rPr lang="es-ES" sz="1900" b="0" i="0" noProof="1" smtClean="0">
                <a:solidFill>
                  <a:srgbClr val="000000"/>
                </a:solidFill>
                <a:latin typeface="Arial"/>
                <a:ea typeface="+mn-ea"/>
                <a:cs typeface="+mn-cs"/>
              </a:rPr>
              <a:t>Configurar un nombre.</a:t>
            </a:r>
          </a:p>
          <a:p>
            <a:pPr marL="742950" lvl="1" indent="-285750" algn="l" defTabSz="814365">
              <a:spcBef>
                <a:spcPct val="35000"/>
              </a:spcBef>
              <a:spcAft>
                <a:spcPct val="0"/>
              </a:spcAft>
              <a:buClr>
                <a:srgbClr val="708CA1"/>
              </a:buClr>
              <a:buFont typeface="Arial"/>
              <a:buChar char="•"/>
            </a:pPr>
            <a:r>
              <a:rPr lang="es-ES" sz="1900" b="0" i="0" noProof="1" smtClean="0">
                <a:solidFill>
                  <a:srgbClr val="000000"/>
                </a:solidFill>
                <a:latin typeface="Arial"/>
                <a:ea typeface="+mn-ea"/>
                <a:cs typeface="+mn-cs"/>
              </a:rPr>
              <a:t>Limitar el acceso a la configuración del dispositivo.</a:t>
            </a:r>
          </a:p>
          <a:p>
            <a:pPr marL="742950" lvl="1" indent="-285750" algn="l" defTabSz="814365">
              <a:spcBef>
                <a:spcPct val="35000"/>
              </a:spcBef>
              <a:spcAft>
                <a:spcPct val="0"/>
              </a:spcAft>
              <a:buClr>
                <a:srgbClr val="708CA1"/>
              </a:buClr>
              <a:buFont typeface="Arial"/>
              <a:buChar char="•"/>
            </a:pPr>
            <a:r>
              <a:rPr lang="es-ES" sz="1900" b="0" i="0" noProof="1" smtClean="0">
                <a:solidFill>
                  <a:srgbClr val="000000"/>
                </a:solidFill>
                <a:latin typeface="Arial"/>
                <a:ea typeface="+mn-ea"/>
                <a:cs typeface="+mn-cs"/>
              </a:rPr>
              <a:t>Configurar mensajes de aviso. </a:t>
            </a:r>
          </a:p>
          <a:p>
            <a:pPr marL="742950" lvl="1" indent="-285750" algn="l" defTabSz="814365">
              <a:spcBef>
                <a:spcPct val="35000"/>
              </a:spcBef>
              <a:spcAft>
                <a:spcPct val="0"/>
              </a:spcAft>
              <a:buClr>
                <a:srgbClr val="708CA1"/>
              </a:buClr>
              <a:buFont typeface="Arial"/>
              <a:buChar char="•"/>
            </a:pPr>
            <a:r>
              <a:rPr lang="es-ES" sz="1900" b="0" i="0" noProof="1" smtClean="0">
                <a:solidFill>
                  <a:srgbClr val="000000"/>
                </a:solidFill>
                <a:latin typeface="Arial"/>
                <a:ea typeface="+mn-ea"/>
                <a:cs typeface="+mn-cs"/>
              </a:rPr>
              <a:t>Guardar la configuración.</a:t>
            </a:r>
            <a:endParaRPr lang="es-ES" sz="1900" noProof="1"/>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23863" y="377825"/>
            <a:ext cx="8145462" cy="838200"/>
          </a:xfrm>
        </p:spPr>
        <p:txBody>
          <a:bodyPr/>
          <a:lstStyle/>
          <a:p>
            <a:pPr algn="l" defTabSz="814365">
              <a:spcBef>
                <a:spcPct val="0"/>
              </a:spcBef>
              <a:spcAft>
                <a:spcPct val="0"/>
              </a:spcAft>
              <a:buNone/>
            </a:pPr>
            <a:r>
              <a:rPr lang="es-ES" sz="2000" b="1" i="0" noProof="1" smtClean="0">
                <a:solidFill>
                  <a:srgbClr val="708CA1"/>
                </a:solidFill>
                <a:latin typeface="Arial"/>
                <a:ea typeface="+mj-ea"/>
              </a:rPr>
              <a:t>Configuración de un sistema operativo de red</a:t>
            </a:r>
            <a:r>
              <a:rPr lang="es-ES" sz="2800" b="1" i="0" noProof="1" smtClean="0">
                <a:solidFill>
                  <a:srgbClr val="708CA1"/>
                </a:solidFill>
                <a:latin typeface="Arial"/>
                <a:ea typeface="+mj-ea"/>
              </a:rPr>
              <a:t/>
            </a:r>
            <a:br>
              <a:rPr lang="es-ES" sz="2800" b="1" i="0" noProof="1" smtClean="0">
                <a:solidFill>
                  <a:srgbClr val="708CA1"/>
                </a:solidFill>
                <a:latin typeface="Arial"/>
                <a:ea typeface="+mj-ea"/>
              </a:rPr>
            </a:br>
            <a:r>
              <a:rPr lang="es-ES" sz="3200" b="1" i="0" noProof="1" smtClean="0">
                <a:solidFill>
                  <a:srgbClr val="AAC1D8">
                    <a:lumMod val="75000"/>
                  </a:srgbClr>
                </a:solidFill>
                <a:latin typeface="Arial"/>
                <a:ea typeface="+mj-ea"/>
                <a:cs typeface="Arial"/>
              </a:rPr>
              <a:t>Resumen del capítulo 2</a:t>
            </a:r>
            <a:endParaRPr lang="es-ES" sz="3200" b="1" i="0" noProof="1">
              <a:solidFill>
                <a:srgbClr val="AAC1D8">
                  <a:lumMod val="75000"/>
                </a:srgbClr>
              </a:solidFill>
              <a:latin typeface="Arial"/>
              <a:ea typeface="+mj-ea"/>
              <a:cs typeface="Arial"/>
            </a:endParaRPr>
          </a:p>
        </p:txBody>
      </p:sp>
      <p:pic>
        <p:nvPicPr>
          <p:cNvPr id="542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6113" y="2387600"/>
            <a:ext cx="7797800" cy="11541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145463" cy="838200"/>
          </a:xfrm>
        </p:spPr>
        <p:txBody>
          <a:bodyPr/>
          <a:lstStyle/>
          <a:p>
            <a:pPr algn="l" defTabSz="814365">
              <a:spcBef>
                <a:spcPct val="0"/>
              </a:spcBef>
              <a:spcAft>
                <a:spcPct val="0"/>
              </a:spcAft>
              <a:buNone/>
            </a:pPr>
            <a:r>
              <a:rPr lang="es-ES" sz="1800" b="1" i="0" noProof="1" smtClean="0">
                <a:solidFill>
                  <a:srgbClr val="708CA1"/>
                </a:solidFill>
                <a:latin typeface="Arial"/>
                <a:ea typeface="+mj-ea"/>
                <a:cs typeface="Arial"/>
              </a:rPr>
              <a:t>Cisco IOS</a:t>
            </a:r>
            <a:r>
              <a:rPr lang="es-ES" sz="3200" b="1" i="0" noProof="1" smtClean="0">
                <a:solidFill>
                  <a:srgbClr val="708CA1"/>
                </a:solidFill>
                <a:latin typeface="Arial"/>
                <a:ea typeface="+mj-ea"/>
              </a:rPr>
              <a:t/>
            </a:r>
            <a:br>
              <a:rPr lang="es-ES" sz="3200" b="1" i="0" noProof="1" smtClean="0">
                <a:solidFill>
                  <a:srgbClr val="708CA1"/>
                </a:solidFill>
                <a:latin typeface="Arial"/>
                <a:ea typeface="+mj-ea"/>
              </a:rPr>
            </a:br>
            <a:r>
              <a:rPr lang="es-ES" sz="3200" b="1" i="0" noProof="1" smtClean="0">
                <a:solidFill>
                  <a:srgbClr val="AAC1D8">
                    <a:lumMod val="75000"/>
                  </a:srgbClr>
                </a:solidFill>
                <a:latin typeface="Arial"/>
                <a:ea typeface="+mj-ea"/>
                <a:cs typeface="Arial"/>
              </a:rPr>
              <a:t>Sistemas operativos</a:t>
            </a:r>
            <a:endParaRPr lang="es-ES" sz="3200" b="1" i="0" noProof="1">
              <a:solidFill>
                <a:srgbClr val="AAC1D8">
                  <a:lumMod val="75000"/>
                </a:srgbClr>
              </a:solidFill>
              <a:latin typeface="Arial"/>
              <a:ea typeface="+mj-ea"/>
              <a:cs typeface="Arial"/>
            </a:endParaRPr>
          </a:p>
        </p:txBody>
      </p:sp>
      <p:pic>
        <p:nvPicPr>
          <p:cNvPr id="922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16488" y="2446338"/>
            <a:ext cx="3911600" cy="173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sp>
        <p:nvSpPr>
          <p:cNvPr id="8195" name="Rectangle 6"/>
          <p:cNvSpPr>
            <a:spLocks noGrp="1" noChangeArrowheads="1"/>
          </p:cNvSpPr>
          <p:nvPr>
            <p:ph idx="1"/>
          </p:nvPr>
        </p:nvSpPr>
        <p:spPr>
          <a:xfrm>
            <a:off x="644525" y="1552575"/>
            <a:ext cx="8394700" cy="5000625"/>
          </a:xfrm>
        </p:spPr>
        <p:txBody>
          <a:bodyPr/>
          <a:lstStyle/>
          <a:p>
            <a:pPr marL="0" indent="0" algn="l" defTabSz="814365">
              <a:lnSpc>
                <a:spcPct val="75000"/>
              </a:lnSpc>
              <a:spcBef>
                <a:spcPct val="50000"/>
              </a:spcBef>
              <a:spcAft>
                <a:spcPct val="0"/>
              </a:spcAft>
              <a:buNone/>
            </a:pPr>
            <a:r>
              <a:rPr lang="es-ES" altLang="ja-JP" sz="2400" b="0" i="0" noProof="1" smtClean="0">
                <a:solidFill>
                  <a:srgbClr val="000000"/>
                </a:solidFill>
                <a:latin typeface="Arial"/>
                <a:ea typeface="ＭＳ Ｐゴシック"/>
                <a:cs typeface="Arial"/>
              </a:rPr>
              <a:t>Todos los equipos de redes que dependen de los sistemas operativos</a:t>
            </a:r>
          </a:p>
          <a:p>
            <a:pPr marL="236555" indent="-236555" algn="l" defTabSz="814365">
              <a:lnSpc>
                <a:spcPct val="75000"/>
              </a:lnSpc>
              <a:spcBef>
                <a:spcPct val="50000"/>
              </a:spcBef>
              <a:spcAft>
                <a:spcPct val="0"/>
              </a:spcAft>
              <a:buClr>
                <a:srgbClr val="708CA1"/>
              </a:buClr>
              <a:buFont typeface="Wingdings"/>
              <a:buChar char="§"/>
            </a:pPr>
            <a:r>
              <a:rPr lang="es-ES" altLang="ja-JP" sz="2000" b="0" i="0" spc="-30" noProof="1" smtClean="0">
                <a:solidFill>
                  <a:srgbClr val="000000"/>
                </a:solidFill>
                <a:latin typeface="Arial"/>
                <a:ea typeface="ＭＳ Ｐゴシック"/>
                <a:cs typeface="Arial"/>
              </a:rPr>
              <a:t>Usuarios finales (PC, computadoras portátiles, smartphones, Tablet PC)</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Switches</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Routers</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Puntos de acceso inalámbricos</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Firewalls</a:t>
            </a:r>
          </a:p>
          <a:p>
            <a:pPr marL="236555" indent="-236555" algn="l" defTabSz="814365">
              <a:lnSpc>
                <a:spcPct val="75000"/>
              </a:lnSpc>
              <a:spcBef>
                <a:spcPct val="50000"/>
              </a:spcBef>
              <a:spcAft>
                <a:spcPct val="0"/>
              </a:spcAft>
              <a:buClr>
                <a:srgbClr val="708CA1"/>
              </a:buClr>
              <a:buFont typeface="Wingdings"/>
              <a:buChar char="§"/>
            </a:pPr>
            <a:endParaRPr lang="es-ES" altLang="ja-JP" sz="2000" noProof="1" smtClean="0">
              <a:ea typeface="ＭＳ Ｐゴシック" charset="-128"/>
            </a:endParaRPr>
          </a:p>
          <a:p>
            <a:pPr marL="0" indent="0" algn="l" defTabSz="814365">
              <a:lnSpc>
                <a:spcPct val="75000"/>
              </a:lnSpc>
              <a:spcBef>
                <a:spcPct val="50000"/>
              </a:spcBef>
              <a:spcAft>
                <a:spcPct val="0"/>
              </a:spcAft>
              <a:buNone/>
            </a:pPr>
            <a:r>
              <a:rPr lang="es-ES" altLang="ja-JP" sz="2400" b="1" i="0" noProof="1" smtClean="0">
                <a:solidFill>
                  <a:srgbClr val="000000"/>
                </a:solidFill>
                <a:latin typeface="Arial"/>
                <a:ea typeface="ＭＳ Ｐゴシック"/>
                <a:cs typeface="Arial"/>
              </a:rPr>
              <a:t>Cisco Internetwork Operating System (IOS)</a:t>
            </a:r>
          </a:p>
          <a:p>
            <a:pPr marL="236555" indent="-236555" algn="l" defTabSz="814365">
              <a:lnSpc>
                <a:spcPct val="75000"/>
              </a:lnSpc>
              <a:spcBef>
                <a:spcPct val="50000"/>
              </a:spcBef>
              <a:spcAft>
                <a:spcPct val="0"/>
              </a:spcAft>
              <a:buClr>
                <a:srgbClr val="708CA1"/>
              </a:buClr>
              <a:buFont typeface="Wingdings"/>
              <a:buChar char="§"/>
            </a:pPr>
            <a:r>
              <a:rPr lang="es-ES" altLang="ja-JP" sz="2000" b="0" i="0" spc="-30" noProof="1" smtClean="0">
                <a:solidFill>
                  <a:srgbClr val="000000"/>
                </a:solidFill>
                <a:latin typeface="Arial"/>
                <a:ea typeface="ＭＳ Ｐゴシック"/>
                <a:cs typeface="Arial"/>
              </a:rPr>
              <a:t>Conjunto de sistemas operativos de red utilizados en dispositivos Cisco</a:t>
            </a:r>
          </a:p>
          <a:p>
            <a:pPr marL="236555" indent="-236555" algn="l" defTabSz="814365">
              <a:lnSpc>
                <a:spcPct val="75000"/>
              </a:lnSpc>
              <a:spcBef>
                <a:spcPct val="50000"/>
              </a:spcBef>
              <a:spcAft>
                <a:spcPct val="0"/>
              </a:spcAft>
              <a:buClr>
                <a:srgbClr val="708CA1"/>
              </a:buClr>
              <a:buFont typeface="Wingdings"/>
              <a:buChar char="§"/>
            </a:pPr>
            <a:endParaRPr lang="es-ES" altLang="ja-JP" sz="2000" noProof="1" smtClean="0">
              <a:ea typeface="ＭＳ Ｐゴシック" charset="-128"/>
            </a:endParaRPr>
          </a:p>
          <a:p>
            <a:pPr marL="0" indent="0" algn="l" defTabSz="814365">
              <a:lnSpc>
                <a:spcPct val="75000"/>
              </a:lnSpc>
              <a:spcBef>
                <a:spcPct val="50000"/>
              </a:spcBef>
              <a:spcAft>
                <a:spcPct val="0"/>
              </a:spcAft>
              <a:buNone/>
            </a:pPr>
            <a:endParaRPr lang="es-ES" altLang="ja-JP" sz="2000" noProof="1" smtClean="0">
              <a:ea typeface="ＭＳ Ｐゴシック" charset="-128"/>
            </a:endParaRPr>
          </a:p>
          <a:p>
            <a:pPr marL="236555" indent="-236555" algn="l" defTabSz="814365">
              <a:lnSpc>
                <a:spcPct val="75000"/>
              </a:lnSpc>
              <a:spcBef>
                <a:spcPct val="50000"/>
              </a:spcBef>
              <a:spcAft>
                <a:spcPct val="0"/>
              </a:spcAft>
              <a:buClr>
                <a:srgbClr val="708CA1"/>
              </a:buClr>
              <a:buFont typeface="Wingdings"/>
              <a:buChar char="§"/>
            </a:pPr>
            <a:endParaRPr lang="es-ES" altLang="ja-JP" sz="2000" noProof="1" smtClean="0">
              <a:ea typeface="ＭＳ Ｐゴシック" charset="-128"/>
            </a:endParaRP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23863" y="377825"/>
            <a:ext cx="8145462" cy="838200"/>
          </a:xfrm>
        </p:spPr>
        <p:txBody>
          <a:bodyPr/>
          <a:lstStyle/>
          <a:p>
            <a:pPr algn="l" defTabSz="814365">
              <a:spcBef>
                <a:spcPct val="0"/>
              </a:spcBef>
              <a:spcAft>
                <a:spcPct val="0"/>
              </a:spcAft>
              <a:buNone/>
            </a:pPr>
            <a:r>
              <a:rPr lang="es-ES" sz="2000" b="1" i="0" noProof="1" smtClean="0">
                <a:solidFill>
                  <a:srgbClr val="708CA1"/>
                </a:solidFill>
                <a:latin typeface="Arial"/>
                <a:ea typeface="+mj-ea"/>
              </a:rPr>
              <a:t>Configuración de un sistema operativo de red</a:t>
            </a:r>
            <a:r>
              <a:rPr lang="es-ES" sz="2800" b="1" i="0" noProof="1" smtClean="0">
                <a:solidFill>
                  <a:srgbClr val="708CA1"/>
                </a:solidFill>
                <a:latin typeface="Arial"/>
                <a:ea typeface="+mj-ea"/>
              </a:rPr>
              <a:t/>
            </a:r>
            <a:br>
              <a:rPr lang="es-ES" sz="2800" b="1" i="0" noProof="1" smtClean="0">
                <a:solidFill>
                  <a:srgbClr val="708CA1"/>
                </a:solidFill>
                <a:latin typeface="Arial"/>
                <a:ea typeface="+mj-ea"/>
              </a:rPr>
            </a:br>
            <a:r>
              <a:rPr lang="es-ES" sz="3200" b="1" i="0" noProof="1" smtClean="0">
                <a:solidFill>
                  <a:srgbClr val="AAC1D8">
                    <a:lumMod val="75000"/>
                  </a:srgbClr>
                </a:solidFill>
                <a:latin typeface="Arial"/>
                <a:ea typeface="+mj-ea"/>
                <a:cs typeface="Arial"/>
              </a:rPr>
              <a:t>Resumen del capítulo 2</a:t>
            </a:r>
            <a:endParaRPr lang="es-ES" sz="3200" b="1" i="0" noProof="1">
              <a:solidFill>
                <a:srgbClr val="AAC1D8">
                  <a:lumMod val="75000"/>
                </a:srgbClr>
              </a:solidFill>
              <a:latin typeface="Arial"/>
              <a:ea typeface="+mj-ea"/>
              <a:cs typeface="Arial"/>
            </a:endParaRPr>
          </a:p>
        </p:txBody>
      </p:sp>
      <p:pic>
        <p:nvPicPr>
          <p:cNvPr id="5529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1200" y="1560739"/>
            <a:ext cx="7373938" cy="48053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lIns="82124" tIns="41061" rIns="82124" bIns="41061" anchor="ctr"/>
          <a:lstStyle/>
          <a:p>
            <a:endParaRPr lang="es-ES" noProof="1"/>
          </a:p>
        </p:txBody>
      </p:sp>
      <p:pic>
        <p:nvPicPr>
          <p:cNvPr id="56323" name="Picture 3" descr="CNA_largo-on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3700" y="493713"/>
            <a:ext cx="8145463" cy="838200"/>
          </a:xfrm>
        </p:spPr>
        <p:txBody>
          <a:bodyPr/>
          <a:lstStyle/>
          <a:p>
            <a:pPr algn="l" defTabSz="814365">
              <a:spcBef>
                <a:spcPct val="0"/>
              </a:spcBef>
              <a:spcAft>
                <a:spcPct val="0"/>
              </a:spcAft>
              <a:buNone/>
            </a:pPr>
            <a:r>
              <a:rPr lang="es-ES" sz="1800" b="1" i="0" dirty="0" smtClean="0">
                <a:solidFill>
                  <a:srgbClr val="708CA1"/>
                </a:solidFill>
                <a:latin typeface="Arial"/>
                <a:ea typeface="+mj-ea"/>
                <a:cs typeface="Arial"/>
              </a:rPr>
              <a:t>Cisco IOS</a:t>
            </a:r>
            <a:r>
              <a:rPr lang="es-ES" sz="3200" b="1" i="0" dirty="0" smtClean="0">
                <a:solidFill>
                  <a:srgbClr val="708CA1"/>
                </a:solidFill>
                <a:latin typeface="Arial"/>
                <a:ea typeface="+mj-ea"/>
              </a:rPr>
              <a:t/>
            </a:r>
            <a:br>
              <a:rPr lang="es-ES" sz="3200" b="1" i="0" dirty="0" smtClean="0">
                <a:solidFill>
                  <a:srgbClr val="708CA1"/>
                </a:solidFill>
                <a:latin typeface="Arial"/>
                <a:ea typeface="+mj-ea"/>
              </a:rPr>
            </a:br>
            <a:r>
              <a:rPr lang="es-ES" sz="3200" b="1" i="0" dirty="0" smtClean="0">
                <a:solidFill>
                  <a:srgbClr val="AAC1D8">
                    <a:lumMod val="75000"/>
                  </a:srgbClr>
                </a:solidFill>
                <a:latin typeface="Arial"/>
                <a:ea typeface="+mj-ea"/>
                <a:cs typeface="Arial"/>
              </a:rPr>
              <a:t>Sistemas operativos</a:t>
            </a:r>
            <a:endParaRPr lang="es-ES" sz="3200" b="1" i="0" dirty="0">
              <a:solidFill>
                <a:srgbClr val="AAC1D8">
                  <a:lumMod val="75000"/>
                </a:srgbClr>
              </a:solidFill>
              <a:latin typeface="Arial"/>
              <a:ea typeface="+mj-ea"/>
              <a:cs typeface="Arial"/>
            </a:endParaRPr>
          </a:p>
        </p:txBody>
      </p:sp>
      <p:pic>
        <p:nvPicPr>
          <p:cNvPr id="10243" name="Picture 2"/>
          <p:cNvPicPr>
            <a:picLocks noChangeAspect="1" noChangeArrowheads="1"/>
          </p:cNvPicPr>
          <p:nvPr/>
        </p:nvPicPr>
        <p:blipFill>
          <a:blip r:embed="rId3" cstate="print"/>
          <a:stretch>
            <a:fillRect/>
          </a:stretch>
        </p:blipFill>
        <p:spPr bwMode="auto">
          <a:xfrm>
            <a:off x="464457" y="1538574"/>
            <a:ext cx="4906056" cy="38988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pic>
        <p:nvPicPr>
          <p:cNvPr id="10244" name="Picture 4"/>
          <p:cNvPicPr>
            <a:picLocks noChangeAspect="1" noChangeArrowheads="1"/>
          </p:cNvPicPr>
          <p:nvPr/>
        </p:nvPicPr>
        <p:blipFill>
          <a:blip r:embed="rId4" cstate="print"/>
          <a:stretch>
            <a:fillRect/>
          </a:stretch>
        </p:blipFill>
        <p:spPr bwMode="auto">
          <a:xfrm>
            <a:off x="3389660" y="6089650"/>
            <a:ext cx="5319017" cy="555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pic>
        <p:nvPicPr>
          <p:cNvPr id="10245" name="Picture 5"/>
          <p:cNvPicPr>
            <a:picLocks noChangeAspect="1" noChangeArrowheads="1"/>
          </p:cNvPicPr>
          <p:nvPr/>
        </p:nvPicPr>
        <p:blipFill>
          <a:blip r:embed="rId5" cstate="print"/>
          <a:stretch>
            <a:fillRect/>
          </a:stretch>
        </p:blipFill>
        <p:spPr bwMode="auto">
          <a:xfrm>
            <a:off x="3314081" y="5427663"/>
            <a:ext cx="3833462" cy="6492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5425" y="496888"/>
            <a:ext cx="8145463" cy="838200"/>
          </a:xfrm>
        </p:spPr>
        <p:txBody>
          <a:bodyPr/>
          <a:lstStyle/>
          <a:p>
            <a:pPr algn="l" defTabSz="814365">
              <a:spcBef>
                <a:spcPct val="0"/>
              </a:spcBef>
              <a:spcAft>
                <a:spcPct val="0"/>
              </a:spcAft>
              <a:buNone/>
            </a:pPr>
            <a:r>
              <a:rPr lang="es-ES" sz="1800" b="1" i="0" noProof="1" smtClean="0">
                <a:solidFill>
                  <a:srgbClr val="708CA1"/>
                </a:solidFill>
                <a:latin typeface="Arial"/>
                <a:ea typeface="+mj-ea"/>
                <a:cs typeface="Arial"/>
              </a:rPr>
              <a:t>Cisco IOS</a:t>
            </a:r>
            <a:r>
              <a:rPr lang="es-ES" sz="3200" b="1" i="0" noProof="1" smtClean="0">
                <a:solidFill>
                  <a:srgbClr val="708CA1"/>
                </a:solidFill>
                <a:latin typeface="Arial"/>
                <a:ea typeface="+mj-ea"/>
                <a:cs typeface="Arial"/>
              </a:rPr>
              <a:t/>
            </a:r>
            <a:br>
              <a:rPr lang="es-ES" sz="3200" b="1" i="0" noProof="1" smtClean="0">
                <a:solidFill>
                  <a:srgbClr val="708CA1"/>
                </a:solidFill>
                <a:latin typeface="Arial"/>
                <a:ea typeface="+mj-ea"/>
                <a:cs typeface="Arial"/>
              </a:rPr>
            </a:br>
            <a:r>
              <a:rPr lang="es-ES" sz="3200" b="1" i="0" noProof="1" smtClean="0">
                <a:solidFill>
                  <a:srgbClr val="AAC1D8">
                    <a:lumMod val="75000"/>
                  </a:srgbClr>
                </a:solidFill>
                <a:latin typeface="Arial"/>
                <a:ea typeface="+mj-ea"/>
                <a:cs typeface="Arial"/>
              </a:rPr>
              <a:t>Propósito</a:t>
            </a:r>
            <a:r>
              <a:rPr lang="es-ES" sz="3200" b="1" i="0" noProof="1" smtClean="0">
                <a:solidFill>
                  <a:srgbClr val="FF0000"/>
                </a:solidFill>
                <a:latin typeface="Arial"/>
                <a:ea typeface="+mj-ea"/>
                <a:cs typeface="Arial"/>
              </a:rPr>
              <a:t> </a:t>
            </a:r>
            <a:r>
              <a:rPr lang="es-ES" sz="3200" b="1" i="0" noProof="1" smtClean="0">
                <a:solidFill>
                  <a:srgbClr val="AAC1D8">
                    <a:lumMod val="75000"/>
                  </a:srgbClr>
                </a:solidFill>
                <a:latin typeface="Arial"/>
                <a:ea typeface="+mj-ea"/>
                <a:cs typeface="Arial"/>
              </a:rPr>
              <a:t>de los OS</a:t>
            </a:r>
            <a:endParaRPr lang="es-ES" sz="3200" b="1" i="0" noProof="1">
              <a:solidFill>
                <a:srgbClr val="AAC1D8">
                  <a:lumMod val="75000"/>
                </a:srgbClr>
              </a:solidFill>
              <a:latin typeface="Arial"/>
              <a:ea typeface="+mj-ea"/>
              <a:cs typeface="Arial"/>
            </a:endParaRPr>
          </a:p>
        </p:txBody>
      </p:sp>
      <p:sp>
        <p:nvSpPr>
          <p:cNvPr id="9219" name="Rectangle 6"/>
          <p:cNvSpPr>
            <a:spLocks noGrp="1" noChangeArrowheads="1"/>
          </p:cNvSpPr>
          <p:nvPr>
            <p:ph idx="1"/>
          </p:nvPr>
        </p:nvSpPr>
        <p:spPr>
          <a:xfrm>
            <a:off x="479425" y="1524000"/>
            <a:ext cx="8445500" cy="4941888"/>
          </a:xfrm>
        </p:spPr>
        <p:txBody>
          <a:bodyPr/>
          <a:lstStyle/>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Los sistemas operativos de PC (Windows 8 y OS X) llevan a cabo las funciones técnicas que permiten lo siguiente: </a:t>
            </a:r>
          </a:p>
          <a:p>
            <a:pPr marL="742950" lvl="1" indent="-285750" algn="l" defTabSz="814365">
              <a:lnSpc>
                <a:spcPct val="75000"/>
              </a:lnSpc>
              <a:spcBef>
                <a:spcPct val="35000"/>
              </a:spcBef>
              <a:spcAft>
                <a:spcPct val="0"/>
              </a:spcAft>
              <a:buClr>
                <a:srgbClr val="708CA1"/>
              </a:buClr>
              <a:buFont typeface="Arial"/>
              <a:buChar char="•"/>
            </a:pPr>
            <a:r>
              <a:rPr lang="es-ES" altLang="ja-JP" sz="2000" b="0" i="0" noProof="1" smtClean="0">
                <a:solidFill>
                  <a:srgbClr val="000000"/>
                </a:solidFill>
                <a:latin typeface="Arial"/>
                <a:ea typeface="ＭＳ Ｐゴシック"/>
                <a:cs typeface="Arial"/>
              </a:rPr>
              <a:t>El uso de un mouse</a:t>
            </a:r>
          </a:p>
          <a:p>
            <a:pPr marL="742950" lvl="1" indent="-285750" algn="l" defTabSz="814365">
              <a:lnSpc>
                <a:spcPct val="75000"/>
              </a:lnSpc>
              <a:spcBef>
                <a:spcPct val="35000"/>
              </a:spcBef>
              <a:spcAft>
                <a:spcPct val="0"/>
              </a:spcAft>
              <a:buClr>
                <a:srgbClr val="708CA1"/>
              </a:buClr>
              <a:buFont typeface="Arial"/>
              <a:buChar char="•"/>
            </a:pPr>
            <a:r>
              <a:rPr lang="es-ES" altLang="ja-JP" sz="2000" b="0" i="0" noProof="1" smtClean="0">
                <a:solidFill>
                  <a:srgbClr val="000000"/>
                </a:solidFill>
                <a:latin typeface="Arial"/>
                <a:ea typeface="ＭＳ Ｐゴシック"/>
                <a:cs typeface="Arial"/>
              </a:rPr>
              <a:t>La visualización de resultados</a:t>
            </a:r>
          </a:p>
          <a:p>
            <a:pPr marL="742950" lvl="1" indent="-285750" algn="l" defTabSz="814365">
              <a:lnSpc>
                <a:spcPct val="75000"/>
              </a:lnSpc>
              <a:spcBef>
                <a:spcPct val="35000"/>
              </a:spcBef>
              <a:spcAft>
                <a:spcPct val="0"/>
              </a:spcAft>
              <a:buClr>
                <a:srgbClr val="708CA1"/>
              </a:buClr>
              <a:buFont typeface="Arial"/>
              <a:buChar char="•"/>
            </a:pPr>
            <a:r>
              <a:rPr lang="es-ES" altLang="ja-JP" sz="2000" b="0" i="0" noProof="1" smtClean="0">
                <a:solidFill>
                  <a:srgbClr val="000000"/>
                </a:solidFill>
                <a:latin typeface="Arial"/>
                <a:ea typeface="ＭＳ Ｐゴシック"/>
                <a:cs typeface="Arial"/>
              </a:rPr>
              <a:t>La introducción de texto</a:t>
            </a:r>
          </a:p>
          <a:p>
            <a:pPr marL="0" indent="0" algn="l" defTabSz="814365">
              <a:lnSpc>
                <a:spcPct val="75000"/>
              </a:lnSpc>
              <a:spcBef>
                <a:spcPct val="50000"/>
              </a:spcBef>
              <a:spcAft>
                <a:spcPct val="0"/>
              </a:spcAft>
              <a:buNone/>
            </a:pPr>
            <a:endParaRPr lang="es-ES" altLang="ja-JP" sz="2000" noProof="1" smtClean="0">
              <a:ea typeface="ＭＳ Ｐゴシック" charset="-128"/>
              <a:cs typeface="Arial" pitchFamily="34" charset="0"/>
            </a:endParaRP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El IOS del switch o del router proporciona opciones para lo siguiente: </a:t>
            </a:r>
          </a:p>
          <a:p>
            <a:pPr marL="742950" lvl="1" indent="-285750" algn="l" defTabSz="814365">
              <a:lnSpc>
                <a:spcPct val="75000"/>
              </a:lnSpc>
              <a:spcBef>
                <a:spcPct val="35000"/>
              </a:spcBef>
              <a:spcAft>
                <a:spcPct val="0"/>
              </a:spcAft>
              <a:buClr>
                <a:srgbClr val="708CA1"/>
              </a:buClr>
              <a:buFont typeface="Arial"/>
              <a:buChar char="•"/>
            </a:pPr>
            <a:r>
              <a:rPr lang="es-ES" altLang="ja-JP" sz="2000" b="0" i="0" noProof="1" smtClean="0">
                <a:solidFill>
                  <a:srgbClr val="000000"/>
                </a:solidFill>
                <a:latin typeface="Arial"/>
                <a:ea typeface="ＭＳ Ｐゴシック"/>
                <a:cs typeface="Arial"/>
              </a:rPr>
              <a:t>Configurar interfaces.</a:t>
            </a:r>
          </a:p>
          <a:p>
            <a:pPr marL="742950" lvl="1" indent="-285750" algn="l" defTabSz="814365">
              <a:lnSpc>
                <a:spcPct val="75000"/>
              </a:lnSpc>
              <a:spcBef>
                <a:spcPct val="35000"/>
              </a:spcBef>
              <a:spcAft>
                <a:spcPct val="0"/>
              </a:spcAft>
              <a:buClr>
                <a:srgbClr val="708CA1"/>
              </a:buClr>
              <a:buFont typeface="Arial"/>
              <a:buChar char="•"/>
            </a:pPr>
            <a:r>
              <a:rPr lang="es-ES" altLang="ja-JP" sz="2000" b="0" i="0" noProof="1" smtClean="0">
                <a:solidFill>
                  <a:srgbClr val="000000"/>
                </a:solidFill>
                <a:latin typeface="Arial"/>
                <a:ea typeface="ＭＳ Ｐゴシック"/>
                <a:cs typeface="Arial"/>
              </a:rPr>
              <a:t>Habilitar funciones de enrutamiento y conmutación.</a:t>
            </a:r>
          </a:p>
          <a:p>
            <a:pPr marL="236555" indent="-236555" algn="l" defTabSz="814365">
              <a:lnSpc>
                <a:spcPct val="75000"/>
              </a:lnSpc>
              <a:spcBef>
                <a:spcPct val="50000"/>
              </a:spcBef>
              <a:spcAft>
                <a:spcPct val="0"/>
              </a:spcAft>
              <a:buClr>
                <a:srgbClr val="708CA1"/>
              </a:buClr>
              <a:buFont typeface="Wingdings"/>
              <a:buChar char="§"/>
            </a:pPr>
            <a:endParaRPr lang="es-ES" altLang="ja-JP" sz="2000" noProof="1" smtClean="0">
              <a:ea typeface="ＭＳ Ｐゴシック" charset="-128"/>
              <a:cs typeface="Arial" pitchFamily="34" charset="0"/>
            </a:endParaRP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Todos los dispositivos </a:t>
            </a:r>
            <a:r>
              <a:rPr lang="es-ES" sz="2000" b="0" i="0" noProof="1" smtClean="0">
                <a:solidFill>
                  <a:srgbClr val="000000"/>
                </a:solidFill>
                <a:latin typeface="Arial"/>
                <a:cs typeface="Arial"/>
              </a:rPr>
              <a:t>de red vienen con un IOS predeterminado.</a:t>
            </a:r>
          </a:p>
          <a:p>
            <a:pPr marL="0" indent="0" algn="l" defTabSz="814365">
              <a:lnSpc>
                <a:spcPct val="75000"/>
              </a:lnSpc>
              <a:spcBef>
                <a:spcPct val="50000"/>
              </a:spcBef>
              <a:spcAft>
                <a:spcPct val="0"/>
              </a:spcAft>
              <a:buNone/>
            </a:pPr>
            <a:r>
              <a:rPr lang="es-ES" sz="2000" b="0" i="0" noProof="1" smtClean="0">
                <a:solidFill>
                  <a:srgbClr val="000000"/>
                </a:solidFill>
                <a:latin typeface="Arial"/>
                <a:cs typeface="Arial"/>
              </a:rPr>
              <a:t> </a:t>
            </a:r>
          </a:p>
          <a:p>
            <a:pPr marL="236555" indent="-236555" algn="l" defTabSz="814365">
              <a:lnSpc>
                <a:spcPct val="75000"/>
              </a:lnSpc>
              <a:spcBef>
                <a:spcPct val="50000"/>
              </a:spcBef>
              <a:spcAft>
                <a:spcPct val="0"/>
              </a:spcAft>
              <a:buClr>
                <a:srgbClr val="708CA1"/>
              </a:buClr>
              <a:buFont typeface="Wingdings"/>
              <a:buChar char="§"/>
            </a:pPr>
            <a:r>
              <a:rPr lang="es-ES" sz="2000" b="0" i="0" noProof="1" smtClean="0">
                <a:solidFill>
                  <a:srgbClr val="000000"/>
                </a:solidFill>
                <a:latin typeface="Arial"/>
                <a:cs typeface="Arial"/>
              </a:rPr>
              <a:t>Es posible actualizar la versión o el conjunto de características del IOS.</a:t>
            </a:r>
            <a:endParaRPr lang="es-ES" altLang="ja-JP" sz="2000" noProof="1" smtClean="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5425" y="414338"/>
            <a:ext cx="8145463" cy="838200"/>
          </a:xfrm>
        </p:spPr>
        <p:txBody>
          <a:bodyPr/>
          <a:lstStyle/>
          <a:p>
            <a:pPr algn="l" defTabSz="814365">
              <a:spcBef>
                <a:spcPct val="0"/>
              </a:spcBef>
              <a:spcAft>
                <a:spcPct val="0"/>
              </a:spcAft>
              <a:buNone/>
            </a:pPr>
            <a:r>
              <a:rPr lang="es-ES" sz="1800" b="1" i="0" noProof="1" smtClean="0">
                <a:solidFill>
                  <a:srgbClr val="708CA1"/>
                </a:solidFill>
                <a:latin typeface="Arial"/>
                <a:ea typeface="+mj-ea"/>
                <a:cs typeface="Arial"/>
              </a:rPr>
              <a:t>Cisco IOS</a:t>
            </a:r>
            <a:r>
              <a:rPr lang="es-ES" sz="3200" b="1" i="0" noProof="1" smtClean="0">
                <a:solidFill>
                  <a:srgbClr val="708CA1"/>
                </a:solidFill>
                <a:latin typeface="Arial"/>
                <a:ea typeface="+mj-ea"/>
                <a:cs typeface="Arial"/>
              </a:rPr>
              <a:t/>
            </a:r>
            <a:br>
              <a:rPr lang="es-ES" sz="3200" b="1" i="0" noProof="1" smtClean="0">
                <a:solidFill>
                  <a:srgbClr val="708CA1"/>
                </a:solidFill>
                <a:latin typeface="Arial"/>
                <a:ea typeface="+mj-ea"/>
                <a:cs typeface="Arial"/>
              </a:rPr>
            </a:br>
            <a:r>
              <a:rPr lang="es-ES" sz="3200" b="1" i="0" noProof="1" smtClean="0">
                <a:solidFill>
                  <a:srgbClr val="AAC1D8">
                    <a:lumMod val="75000"/>
                  </a:srgbClr>
                </a:solidFill>
                <a:latin typeface="Arial"/>
                <a:ea typeface="+mj-ea"/>
                <a:cs typeface="Arial"/>
              </a:rPr>
              <a:t>Ubicación de Cisco IOS</a:t>
            </a:r>
            <a:endParaRPr lang="es-ES" sz="3200" b="1" i="0" noProof="1">
              <a:solidFill>
                <a:srgbClr val="AAC1D8">
                  <a:lumMod val="75000"/>
                </a:srgbClr>
              </a:solidFill>
              <a:latin typeface="Arial"/>
              <a:ea typeface="+mj-ea"/>
              <a:cs typeface="Arial"/>
            </a:endParaRPr>
          </a:p>
        </p:txBody>
      </p:sp>
      <p:sp>
        <p:nvSpPr>
          <p:cNvPr id="10243" name="Rectangle 6"/>
          <p:cNvSpPr>
            <a:spLocks noGrp="1" noChangeArrowheads="1"/>
          </p:cNvSpPr>
          <p:nvPr>
            <p:ph idx="1"/>
          </p:nvPr>
        </p:nvSpPr>
        <p:spPr>
          <a:xfrm>
            <a:off x="582613" y="1450975"/>
            <a:ext cx="8216900" cy="4927600"/>
          </a:xfrm>
        </p:spPr>
        <p:txBody>
          <a:bodyPr/>
          <a:lstStyle/>
          <a:p>
            <a:pPr marL="381030" indent="-381030" algn="l" defTabSz="814365">
              <a:lnSpc>
                <a:spcPct val="75000"/>
              </a:lnSpc>
              <a:spcBef>
                <a:spcPct val="50000"/>
              </a:spcBef>
              <a:spcAft>
                <a:spcPct val="0"/>
              </a:spcAft>
              <a:buNone/>
            </a:pPr>
            <a:r>
              <a:rPr lang="es-ES" altLang="ja-JP" sz="2400" b="0" i="0" noProof="1" smtClean="0">
                <a:solidFill>
                  <a:srgbClr val="000000"/>
                </a:solidFill>
                <a:latin typeface="Arial"/>
                <a:ea typeface="ＭＳ Ｐゴシック"/>
                <a:cs typeface="Arial"/>
              </a:rPr>
              <a:t>El IOS se almacena en</a:t>
            </a:r>
            <a:r>
              <a:rPr lang="es-ES" altLang="ja-JP" sz="2400" b="1" i="0" noProof="1" smtClean="0">
                <a:solidFill>
                  <a:srgbClr val="000000"/>
                </a:solidFill>
                <a:latin typeface="Arial"/>
                <a:ea typeface="ＭＳ Ｐゴシック"/>
                <a:cs typeface="Arial"/>
              </a:rPr>
              <a:t> flash.</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Almacenamiento no volátil: no se pierde cuando se corta la alimentación.</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Se puede modificar o sobrescribir según sea necesario.</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Se puede utilizar para almacenar varias versiones del IOS.</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El IOS se copia de la memoria flash a la RAM volátil.</a:t>
            </a:r>
          </a:p>
          <a:p>
            <a:pPr marL="236555" indent="-236555" algn="l" defTabSz="814365">
              <a:lnSpc>
                <a:spcPct val="75000"/>
              </a:lnSpc>
              <a:spcBef>
                <a:spcPct val="50000"/>
              </a:spcBef>
              <a:spcAft>
                <a:spcPct val="0"/>
              </a:spcAft>
              <a:buClr>
                <a:srgbClr val="708CA1"/>
              </a:buClr>
              <a:buFont typeface="Wingdings"/>
              <a:buChar char="§"/>
            </a:pPr>
            <a:r>
              <a:rPr lang="es-ES" altLang="ja-JP" sz="2000" b="0" i="0" noProof="1" smtClean="0">
                <a:solidFill>
                  <a:srgbClr val="000000"/>
                </a:solidFill>
                <a:latin typeface="Arial"/>
                <a:ea typeface="ＭＳ Ｐゴシック"/>
                <a:cs typeface="Arial"/>
              </a:rPr>
              <a:t>La cantidad de memoria flash y RAM determina qué IOS se puede utilizar. </a:t>
            </a:r>
          </a:p>
          <a:p>
            <a:pPr marL="0" indent="0" algn="l" defTabSz="814365">
              <a:lnSpc>
                <a:spcPct val="75000"/>
              </a:lnSpc>
              <a:spcBef>
                <a:spcPct val="50000"/>
              </a:spcBef>
              <a:spcAft>
                <a:spcPct val="0"/>
              </a:spcAft>
              <a:buNone/>
            </a:pPr>
            <a:endParaRPr lang="es-ES" altLang="ja-JP" sz="2000" noProof="1" smtClean="0">
              <a:ea typeface="ＭＳ Ｐゴシック" charset="-128"/>
              <a:cs typeface="Arial" pitchFamily="34" charset="0"/>
            </a:endParaRPr>
          </a:p>
        </p:txBody>
      </p:sp>
      <p:pic>
        <p:nvPicPr>
          <p:cNvPr id="12292" name="Picture 5" descr="C:\AriesWork\Content\NetworkBasics\Chapter 2\Graphics\Location of Cisco IO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24175" y="4030663"/>
            <a:ext cx="3070225" cy="245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49238" y="396875"/>
            <a:ext cx="8145462" cy="838200"/>
          </a:xfrm>
        </p:spPr>
        <p:txBody>
          <a:bodyPr/>
          <a:lstStyle/>
          <a:p>
            <a:pPr algn="l" defTabSz="814365">
              <a:spcBef>
                <a:spcPct val="0"/>
              </a:spcBef>
              <a:spcAft>
                <a:spcPct val="0"/>
              </a:spcAft>
              <a:buNone/>
            </a:pPr>
            <a:r>
              <a:rPr lang="es-ES" sz="1800" b="1" i="0" noProof="1" smtClean="0">
                <a:solidFill>
                  <a:srgbClr val="708CA1"/>
                </a:solidFill>
                <a:latin typeface="Arial"/>
                <a:ea typeface="+mj-ea"/>
                <a:cs typeface="Arial"/>
              </a:rPr>
              <a:t>Cisco IOS</a:t>
            </a:r>
            <a:br>
              <a:rPr lang="es-ES" sz="1800" b="1" i="0" noProof="1" smtClean="0">
                <a:solidFill>
                  <a:srgbClr val="708CA1"/>
                </a:solidFill>
                <a:latin typeface="Arial"/>
                <a:ea typeface="+mj-ea"/>
                <a:cs typeface="Arial"/>
              </a:rPr>
            </a:br>
            <a:r>
              <a:rPr lang="es-ES" sz="3200" b="1" i="0" noProof="1" smtClean="0">
                <a:solidFill>
                  <a:srgbClr val="AAC1D8">
                    <a:lumMod val="75000"/>
                  </a:srgbClr>
                </a:solidFill>
                <a:latin typeface="Arial"/>
                <a:ea typeface="+mj-ea"/>
                <a:cs typeface="Arial"/>
              </a:rPr>
              <a:t>Funciones de IOS</a:t>
            </a:r>
            <a:endParaRPr lang="es-ES" sz="3200" b="1" i="0" noProof="1">
              <a:solidFill>
                <a:srgbClr val="AAC1D8">
                  <a:lumMod val="75000"/>
                </a:srgbClr>
              </a:solidFill>
              <a:latin typeface="Arial"/>
              <a:ea typeface="+mj-ea"/>
              <a:cs typeface="Arial"/>
            </a:endParaRPr>
          </a:p>
        </p:txBody>
      </p:sp>
      <p:pic>
        <p:nvPicPr>
          <p:cNvPr id="13316" name="Picture 5"/>
          <p:cNvPicPr>
            <a:picLocks noChangeAspect="1" noChangeArrowheads="1"/>
          </p:cNvPicPr>
          <p:nvPr/>
        </p:nvPicPr>
        <p:blipFill>
          <a:blip r:embed="rId3" cstate="print"/>
          <a:stretch>
            <a:fillRect/>
          </a:stretch>
        </p:blipFill>
        <p:spPr bwMode="auto">
          <a:xfrm>
            <a:off x="1974850" y="2157808"/>
            <a:ext cx="5322888" cy="43918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
        <p:nvSpPr>
          <p:cNvPr id="13315" name="Rectangle 6"/>
          <p:cNvSpPr>
            <a:spLocks noGrp="1" noChangeArrowheads="1"/>
          </p:cNvSpPr>
          <p:nvPr>
            <p:ph idx="1"/>
          </p:nvPr>
        </p:nvSpPr>
        <p:spPr>
          <a:xfrm>
            <a:off x="377825" y="1379538"/>
            <a:ext cx="8512175" cy="593725"/>
          </a:xfrm>
        </p:spPr>
        <p:txBody>
          <a:bodyPr/>
          <a:lstStyle/>
          <a:p>
            <a:pPr marL="0" indent="0" algn="l" defTabSz="814365">
              <a:lnSpc>
                <a:spcPct val="75000"/>
              </a:lnSpc>
              <a:spcBef>
                <a:spcPct val="50000"/>
              </a:spcBef>
              <a:spcAft>
                <a:spcPct val="0"/>
              </a:spcAft>
              <a:buNone/>
            </a:pPr>
            <a:r>
              <a:rPr lang="es-ES" altLang="ja-JP" sz="2400" b="0" i="0" noProof="1" smtClean="0">
                <a:solidFill>
                  <a:srgbClr val="000000"/>
                </a:solidFill>
                <a:latin typeface="Arial"/>
                <a:ea typeface="ＭＳ Ｐゴシック"/>
                <a:cs typeface="Arial"/>
              </a:rPr>
              <a:t>Las funciones principales que realizan o habilitan los routers y switches Cisco incluyen las siguientes:</a:t>
            </a:r>
            <a:endParaRPr lang="es-ES" altLang="ja-JP" sz="2400" b="0" i="0" noProof="1">
              <a:solidFill>
                <a:srgbClr val="000000"/>
              </a:solidFill>
              <a:latin typeface="Arial"/>
              <a:ea typeface="ＭＳ Ｐゴシック"/>
              <a:cs typeface="Arial"/>
            </a:endParaRP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10889</TotalTime>
  <Pages>28</Pages>
  <Words>2758</Words>
  <Application>Microsoft Office PowerPoint</Application>
  <PresentationFormat>On-screen Show (4:3)</PresentationFormat>
  <Paragraphs>454</Paragraphs>
  <Slides>51</Slides>
  <Notes>51</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PPT-TMPLT-WHT_C</vt:lpstr>
      <vt:lpstr>NetAcad-4F_PPT-WHT_060408</vt:lpstr>
      <vt:lpstr>Capítulo 2: Configuración de un sistema operativo de red</vt:lpstr>
      <vt:lpstr>Capítulo 2: Objetivos</vt:lpstr>
      <vt:lpstr>Capítulo 2</vt:lpstr>
      <vt:lpstr>2.1  Entrenamiento intensivo sobre IOS</vt:lpstr>
      <vt:lpstr>Cisco IOS Sistemas operativos</vt:lpstr>
      <vt:lpstr>Cisco IOS Sistemas operativos</vt:lpstr>
      <vt:lpstr>Cisco IOS Propósito de los OS</vt:lpstr>
      <vt:lpstr>Cisco IOS Ubicación de Cisco IOS</vt:lpstr>
      <vt:lpstr>Cisco IOS Funciones de IOS</vt:lpstr>
      <vt:lpstr>Acceso a un dispositivo con Cisco IOS Método de acceso a la consola</vt:lpstr>
      <vt:lpstr>Acceso a un dispositivo con Cisco IOS Método de acceso a la consola</vt:lpstr>
      <vt:lpstr>Acceso a un dispositivo Cisco IOS Métodos de acceso mediante Telnet, SSH y puerto auxiliar</vt:lpstr>
      <vt:lpstr>Acceso a un dispositivo Cisco IOS Programas de emulación de terminales</vt:lpstr>
      <vt:lpstr>Navegación de IOS Modos de funcionamiento de Cisco IOS</vt:lpstr>
      <vt:lpstr>Navegación de IOS Modos principales</vt:lpstr>
      <vt:lpstr>Navegación de IOS Modo y submodos de configuración global</vt:lpstr>
      <vt:lpstr>Navegación de IOS Navegación entre los modos de IOS</vt:lpstr>
      <vt:lpstr>Navegación de IOS Navegación entre los modos de IOS (cont.)</vt:lpstr>
      <vt:lpstr>Estructura de los comandos Estructura de los comandos de IOS</vt:lpstr>
      <vt:lpstr>Estructura de los comandos Referencia de comandos de Cisco IOS</vt:lpstr>
      <vt:lpstr>Estructura de los comandos Ayuda contextual</vt:lpstr>
      <vt:lpstr>Estructura de los comandos Revisión de sintaxis de comandos</vt:lpstr>
      <vt:lpstr>Estructura de los comandos Teclas de acceso rápido y métodos abreviados</vt:lpstr>
      <vt:lpstr>Estructura de los comandos Comandos de examen de IOS</vt:lpstr>
      <vt:lpstr>Estructura de los comandos El comando show version</vt:lpstr>
      <vt:lpstr>2.2 Información básica</vt:lpstr>
      <vt:lpstr>Nombres de host Por qué elegir un switch</vt:lpstr>
      <vt:lpstr>Nombres de host Nombres de dispositivos</vt:lpstr>
      <vt:lpstr>Nombres de host Nombres de host</vt:lpstr>
      <vt:lpstr>Nombres de host Configuración de nombres de host</vt:lpstr>
      <vt:lpstr>Limitación del acceso a las configuraciones de los dispositivos Protección del acceso a los dispositivos</vt:lpstr>
      <vt:lpstr>Limitación del acceso a las configuraciones de los dispositivos Protección del acceso a EXEC privilegiado</vt:lpstr>
      <vt:lpstr>Limitación del acceso a las configuraciones de los dispositivos Protección del acceso a EXEC del usuario</vt:lpstr>
      <vt:lpstr>Limitación del acceso a las configuraciones de los dispositivos Visualización de encriptación de contraseñas</vt:lpstr>
      <vt:lpstr>Limitación del acceso a las configuraciones de los dispositivos Mensajes de aviso</vt:lpstr>
      <vt:lpstr>Cómo guardar configuraciones Archivos de configuración</vt:lpstr>
      <vt:lpstr>Cómo guardar configuraciones Captura de texto</vt:lpstr>
      <vt:lpstr>2.3 Esquemas de direcciones</vt:lpstr>
      <vt:lpstr>Puertos y direcciones Direccionamiento IP en gran escala</vt:lpstr>
      <vt:lpstr>Puertos y direcciones Interfaces y puertos</vt:lpstr>
      <vt:lpstr>Direccionamiento de dispositivos Configuración de una interfaz virtual del switch</vt:lpstr>
      <vt:lpstr>Direccionamiento de dispositivos Configuración manual de direcciones IP para dispositivos finales</vt:lpstr>
      <vt:lpstr>Direccionamiento de dispositivos Configuración automática de direcciones IP para dispositivos finales</vt:lpstr>
      <vt:lpstr>Direccionamiento de dispositivos Conflictos de direcciones IP</vt:lpstr>
      <vt:lpstr>Verificación de la conectividad Prueba de la dirección de loopback en un dispositivo final</vt:lpstr>
      <vt:lpstr>Verificación de la conectividad Prueba de la asignación de interfaz</vt:lpstr>
      <vt:lpstr>Verificación de la conectividad Prueba de la conectividad de extremo a extremo</vt:lpstr>
      <vt:lpstr>Configuración de un sistema operativo de red Resumen del capítulo 2</vt:lpstr>
      <vt:lpstr>Configuración de un sistema operativo de red Resumen del capítulo 2</vt:lpstr>
      <vt:lpstr>Configuración de un sistema operativo de red Resumen del capítulo 2</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yiner</cp:lastModifiedBy>
  <cp:revision>718</cp:revision>
  <cp:lastPrinted>1999-01-27T00:54:54Z</cp:lastPrinted>
  <dcterms:created xsi:type="dcterms:W3CDTF">2006-10-23T15:07:30Z</dcterms:created>
  <dcterms:modified xsi:type="dcterms:W3CDTF">2013-12-13T03:13:55Z</dcterms:modified>
</cp:coreProperties>
</file>